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88" r:id="rId2"/>
    <p:sldId id="296" r:id="rId3"/>
    <p:sldId id="256" r:id="rId4"/>
    <p:sldId id="293" r:id="rId5"/>
    <p:sldId id="258" r:id="rId6"/>
    <p:sldId id="294" r:id="rId7"/>
    <p:sldId id="259" r:id="rId8"/>
    <p:sldId id="295" r:id="rId9"/>
    <p:sldId id="260" r:id="rId10"/>
    <p:sldId id="283" r:id="rId11"/>
    <p:sldId id="272" r:id="rId12"/>
    <p:sldId id="278" r:id="rId13"/>
    <p:sldId id="261" r:id="rId14"/>
    <p:sldId id="276" r:id="rId15"/>
    <p:sldId id="263" r:id="rId16"/>
    <p:sldId id="275" r:id="rId17"/>
    <p:sldId id="262" r:id="rId18"/>
    <p:sldId id="277" r:id="rId19"/>
    <p:sldId id="271" r:id="rId20"/>
    <p:sldId id="280" r:id="rId21"/>
    <p:sldId id="268" r:id="rId22"/>
    <p:sldId id="274" r:id="rId23"/>
    <p:sldId id="269" r:id="rId24"/>
    <p:sldId id="273" r:id="rId25"/>
    <p:sldId id="266" r:id="rId26"/>
    <p:sldId id="282" r:id="rId27"/>
    <p:sldId id="265" r:id="rId28"/>
    <p:sldId id="285" r:id="rId29"/>
    <p:sldId id="267" r:id="rId30"/>
    <p:sldId id="290"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1C060EA-F5FC-40D6-8772-05DE364559ED}" type="datetimeFigureOut">
              <a:rPr lang="en-GB" smtClean="0"/>
              <a:t>24/03/2015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1C3FA6B-23FF-4BC3-A47A-ECC29248C120}" type="slidenum">
              <a:rPr lang="en-GB" smtClean="0"/>
              <a:t>‹#›</a:t>
            </a:fld>
            <a:endParaRPr lang="en-GB"/>
          </a:p>
        </p:txBody>
      </p:sp>
    </p:spTree>
    <p:extLst>
      <p:ext uri="{BB962C8B-B14F-4D97-AF65-F5344CB8AC3E}">
        <p14:creationId xmlns:p14="http://schemas.microsoft.com/office/powerpoint/2010/main" val="585323976"/>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1C060EA-F5FC-40D6-8772-05DE364559ED}" type="datetimeFigureOut">
              <a:rPr lang="en-GB" smtClean="0"/>
              <a:t>24/03/2015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1C3FA6B-23FF-4BC3-A47A-ECC29248C120}" type="slidenum">
              <a:rPr lang="en-GB" smtClean="0"/>
              <a:t>‹#›</a:t>
            </a:fld>
            <a:endParaRPr lang="en-GB"/>
          </a:p>
        </p:txBody>
      </p:sp>
    </p:spTree>
    <p:extLst>
      <p:ext uri="{BB962C8B-B14F-4D97-AF65-F5344CB8AC3E}">
        <p14:creationId xmlns:p14="http://schemas.microsoft.com/office/powerpoint/2010/main" val="2583490071"/>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1C060EA-F5FC-40D6-8772-05DE364559ED}" type="datetimeFigureOut">
              <a:rPr lang="en-GB" smtClean="0"/>
              <a:t>24/03/2015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1C3FA6B-23FF-4BC3-A47A-ECC29248C120}" type="slidenum">
              <a:rPr lang="en-GB" smtClean="0"/>
              <a:t>‹#›</a:t>
            </a:fld>
            <a:endParaRPr lang="en-GB"/>
          </a:p>
        </p:txBody>
      </p:sp>
    </p:spTree>
    <p:extLst>
      <p:ext uri="{BB962C8B-B14F-4D97-AF65-F5344CB8AC3E}">
        <p14:creationId xmlns:p14="http://schemas.microsoft.com/office/powerpoint/2010/main" val="10018154"/>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1C060EA-F5FC-40D6-8772-05DE364559ED}" type="datetimeFigureOut">
              <a:rPr lang="en-GB" smtClean="0"/>
              <a:t>24/03/2015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1C3FA6B-23FF-4BC3-A47A-ECC29248C120}" type="slidenum">
              <a:rPr lang="en-GB" smtClean="0"/>
              <a:t>‹#›</a:t>
            </a:fld>
            <a:endParaRPr lang="en-GB"/>
          </a:p>
        </p:txBody>
      </p:sp>
    </p:spTree>
    <p:extLst>
      <p:ext uri="{BB962C8B-B14F-4D97-AF65-F5344CB8AC3E}">
        <p14:creationId xmlns:p14="http://schemas.microsoft.com/office/powerpoint/2010/main" val="554827799"/>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1C060EA-F5FC-40D6-8772-05DE364559ED}" type="datetimeFigureOut">
              <a:rPr lang="en-GB" smtClean="0"/>
              <a:t>24/03/2015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1C3FA6B-23FF-4BC3-A47A-ECC29248C120}" type="slidenum">
              <a:rPr lang="en-GB" smtClean="0"/>
              <a:t>‹#›</a:t>
            </a:fld>
            <a:endParaRPr lang="en-GB"/>
          </a:p>
        </p:txBody>
      </p:sp>
    </p:spTree>
    <p:extLst>
      <p:ext uri="{BB962C8B-B14F-4D97-AF65-F5344CB8AC3E}">
        <p14:creationId xmlns:p14="http://schemas.microsoft.com/office/powerpoint/2010/main" val="3688696933"/>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1C060EA-F5FC-40D6-8772-05DE364559ED}" type="datetimeFigureOut">
              <a:rPr lang="en-GB" smtClean="0"/>
              <a:t>24/03/2015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1C3FA6B-23FF-4BC3-A47A-ECC29248C120}" type="slidenum">
              <a:rPr lang="en-GB" smtClean="0"/>
              <a:t>‹#›</a:t>
            </a:fld>
            <a:endParaRPr lang="en-GB"/>
          </a:p>
        </p:txBody>
      </p:sp>
    </p:spTree>
    <p:extLst>
      <p:ext uri="{BB962C8B-B14F-4D97-AF65-F5344CB8AC3E}">
        <p14:creationId xmlns:p14="http://schemas.microsoft.com/office/powerpoint/2010/main" val="2766903651"/>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1C060EA-F5FC-40D6-8772-05DE364559ED}" type="datetimeFigureOut">
              <a:rPr lang="en-GB" smtClean="0"/>
              <a:t>24/03/2015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1C3FA6B-23FF-4BC3-A47A-ECC29248C120}" type="slidenum">
              <a:rPr lang="en-GB" smtClean="0"/>
              <a:t>‹#›</a:t>
            </a:fld>
            <a:endParaRPr lang="en-GB"/>
          </a:p>
        </p:txBody>
      </p:sp>
    </p:spTree>
    <p:extLst>
      <p:ext uri="{BB962C8B-B14F-4D97-AF65-F5344CB8AC3E}">
        <p14:creationId xmlns:p14="http://schemas.microsoft.com/office/powerpoint/2010/main" val="2222389324"/>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1C060EA-F5FC-40D6-8772-05DE364559ED}" type="datetimeFigureOut">
              <a:rPr lang="en-GB" smtClean="0"/>
              <a:t>24/03/2015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1C3FA6B-23FF-4BC3-A47A-ECC29248C120}" type="slidenum">
              <a:rPr lang="en-GB" smtClean="0"/>
              <a:t>‹#›</a:t>
            </a:fld>
            <a:endParaRPr lang="en-GB"/>
          </a:p>
        </p:txBody>
      </p:sp>
    </p:spTree>
    <p:extLst>
      <p:ext uri="{BB962C8B-B14F-4D97-AF65-F5344CB8AC3E}">
        <p14:creationId xmlns:p14="http://schemas.microsoft.com/office/powerpoint/2010/main" val="2894054399"/>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C060EA-F5FC-40D6-8772-05DE364559ED}" type="datetimeFigureOut">
              <a:rPr lang="en-GB" smtClean="0"/>
              <a:t>24/03/2015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1C3FA6B-23FF-4BC3-A47A-ECC29248C120}" type="slidenum">
              <a:rPr lang="en-GB" smtClean="0"/>
              <a:t>‹#›</a:t>
            </a:fld>
            <a:endParaRPr lang="en-GB"/>
          </a:p>
        </p:txBody>
      </p:sp>
    </p:spTree>
    <p:extLst>
      <p:ext uri="{BB962C8B-B14F-4D97-AF65-F5344CB8AC3E}">
        <p14:creationId xmlns:p14="http://schemas.microsoft.com/office/powerpoint/2010/main" val="3782624873"/>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1C060EA-F5FC-40D6-8772-05DE364559ED}" type="datetimeFigureOut">
              <a:rPr lang="en-GB" smtClean="0"/>
              <a:t>24/03/2015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1C3FA6B-23FF-4BC3-A47A-ECC29248C120}" type="slidenum">
              <a:rPr lang="en-GB" smtClean="0"/>
              <a:t>‹#›</a:t>
            </a:fld>
            <a:endParaRPr lang="en-GB"/>
          </a:p>
        </p:txBody>
      </p:sp>
    </p:spTree>
    <p:extLst>
      <p:ext uri="{BB962C8B-B14F-4D97-AF65-F5344CB8AC3E}">
        <p14:creationId xmlns:p14="http://schemas.microsoft.com/office/powerpoint/2010/main" val="1467255297"/>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1C060EA-F5FC-40D6-8772-05DE364559ED}" type="datetimeFigureOut">
              <a:rPr lang="en-GB" smtClean="0"/>
              <a:t>24/03/2015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1C3FA6B-23FF-4BC3-A47A-ECC29248C120}" type="slidenum">
              <a:rPr lang="en-GB" smtClean="0"/>
              <a:t>‹#›</a:t>
            </a:fld>
            <a:endParaRPr lang="en-GB"/>
          </a:p>
        </p:txBody>
      </p:sp>
    </p:spTree>
    <p:extLst>
      <p:ext uri="{BB962C8B-B14F-4D97-AF65-F5344CB8AC3E}">
        <p14:creationId xmlns:p14="http://schemas.microsoft.com/office/powerpoint/2010/main" val="668190096"/>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C060EA-F5FC-40D6-8772-05DE364559ED}" type="datetimeFigureOut">
              <a:rPr lang="en-GB" smtClean="0"/>
              <a:t>24/03/2015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C3FA6B-23FF-4BC3-A47A-ECC29248C120}" type="slidenum">
              <a:rPr lang="en-GB" smtClean="0"/>
              <a:t>‹#›</a:t>
            </a:fld>
            <a:endParaRPr lang="en-GB"/>
          </a:p>
        </p:txBody>
      </p:sp>
    </p:spTree>
    <p:extLst>
      <p:ext uri="{BB962C8B-B14F-4D97-AF65-F5344CB8AC3E}">
        <p14:creationId xmlns:p14="http://schemas.microsoft.com/office/powerpoint/2010/main" val="386777783"/>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210615"/>
            <a:ext cx="9144000" cy="1346312"/>
          </a:xfrm>
        </p:spPr>
        <p:txBody>
          <a:bodyPr>
            <a:normAutofit/>
          </a:bodyPr>
          <a:lstStyle/>
          <a:p>
            <a:r>
              <a:rPr lang="en-GB" dirty="0" smtClean="0">
                <a:latin typeface="Georgia" panose="02040502050405020303" pitchFamily="18" charset="0"/>
              </a:rPr>
              <a:t>In The Old Asylum</a:t>
            </a:r>
            <a:endParaRPr lang="en-GB" dirty="0"/>
          </a:p>
        </p:txBody>
      </p:sp>
      <p:sp>
        <p:nvSpPr>
          <p:cNvPr id="3" name="Subtitle 2"/>
          <p:cNvSpPr>
            <a:spLocks noGrp="1"/>
          </p:cNvSpPr>
          <p:nvPr>
            <p:ph type="subTitle" idx="1"/>
          </p:nvPr>
        </p:nvSpPr>
        <p:spPr>
          <a:xfrm>
            <a:off x="1146221" y="4314423"/>
            <a:ext cx="9521780" cy="943376"/>
          </a:xfrm>
        </p:spPr>
        <p:txBody>
          <a:bodyPr>
            <a:normAutofit fontScale="25000" lnSpcReduction="20000"/>
          </a:bodyPr>
          <a:lstStyle/>
          <a:p>
            <a:endParaRPr lang="en-GB" dirty="0" smtClean="0"/>
          </a:p>
          <a:p>
            <a:endParaRPr lang="en-GB" dirty="0"/>
          </a:p>
          <a:p>
            <a:r>
              <a:rPr lang="en-GB" sz="12800" dirty="0">
                <a:latin typeface="Georgia" panose="02040502050405020303" pitchFamily="18" charset="0"/>
              </a:rPr>
              <a:t>A Slide Show by David Beales</a:t>
            </a:r>
          </a:p>
          <a:p>
            <a:r>
              <a:rPr lang="en-GB" sz="3600" dirty="0" smtClean="0">
                <a:latin typeface="Georgia" panose="02040502050405020303" pitchFamily="18" charset="0"/>
              </a:rPr>
              <a:t>  </a:t>
            </a:r>
            <a:endParaRPr lang="en-GB" sz="3600" dirty="0">
              <a:latin typeface="Georgia" panose="02040502050405020303" pitchFamily="18" charset="0"/>
            </a:endParaRPr>
          </a:p>
        </p:txBody>
      </p:sp>
    </p:spTree>
    <p:extLst>
      <p:ext uri="{BB962C8B-B14F-4D97-AF65-F5344CB8AC3E}">
        <p14:creationId xmlns:p14="http://schemas.microsoft.com/office/powerpoint/2010/main" val="928320954"/>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18197" y="115911"/>
            <a:ext cx="7534141" cy="5693866"/>
          </a:xfrm>
          <a:prstGeom prst="rect">
            <a:avLst/>
          </a:prstGeom>
        </p:spPr>
        <p:txBody>
          <a:bodyPr wrap="square">
            <a:spAutoFit/>
          </a:bodyPr>
          <a:lstStyle/>
          <a:p>
            <a:pPr algn="just" hangingPunct="0">
              <a:spcAft>
                <a:spcPts val="0"/>
              </a:spcAft>
            </a:pPr>
            <a:r>
              <a:rPr lang="en-US" kern="1400" dirty="0">
                <a:latin typeface="Franklin Gothic Medium" panose="020B0603020102020204" pitchFamily="34" charset="0"/>
                <a:ea typeface="Times New Roman" panose="02020603050405020304" pitchFamily="18" charset="0"/>
                <a:cs typeface="Franklin Gothic Medium" panose="020B0603020102020204" pitchFamily="34" charset="0"/>
              </a:rPr>
              <a:t> </a:t>
            </a:r>
            <a:r>
              <a:rPr lang="en-US" sz="2800" kern="1400" dirty="0">
                <a:latin typeface="Georgia" panose="02040502050405020303" pitchFamily="18" charset="0"/>
                <a:ea typeface="Times New Roman" panose="02020603050405020304" pitchFamily="18" charset="0"/>
                <a:cs typeface="Franklin Gothic Medium" panose="020B0603020102020204" pitchFamily="34" charset="0"/>
              </a:rPr>
              <a:t>The queue formed, the patients collected their dinner from the serving hatch.  A new patient on the admission ward </a:t>
            </a:r>
            <a:r>
              <a:rPr lang="en-US" sz="2800" kern="1400" dirty="0" smtClean="0">
                <a:latin typeface="Georgia" panose="02040502050405020303" pitchFamily="18" charset="0"/>
                <a:ea typeface="Times New Roman" panose="02020603050405020304" pitchFamily="18" charset="0"/>
                <a:cs typeface="Franklin Gothic Medium" panose="020B0603020102020204" pitchFamily="34" charset="0"/>
              </a:rPr>
              <a:t>was </a:t>
            </a:r>
            <a:r>
              <a:rPr lang="en-US" sz="2800" kern="1400" dirty="0">
                <a:latin typeface="Georgia" panose="02040502050405020303" pitchFamily="18" charset="0"/>
                <a:ea typeface="Times New Roman" panose="02020603050405020304" pitchFamily="18" charset="0"/>
                <a:cs typeface="Franklin Gothic Medium" panose="020B0603020102020204" pitchFamily="34" charset="0"/>
              </a:rPr>
              <a:t>young, attractive, wore fashionable clothes, and was the victim of a nervous breakdown. She provoked staff jealousy. ’Why should ‘they’ have this why should ‘they’ do that ?’. When it came to her turn she asked the nurse who was working with the domestic staff behind the serving hatch, to make up the numbers, if she might just have one scoop of mash because she was on a diet. Rudely, </a:t>
            </a:r>
            <a:r>
              <a:rPr lang="en-US" sz="2800" kern="1400" dirty="0" smtClean="0">
                <a:latin typeface="Georgia" panose="02040502050405020303" pitchFamily="18" charset="0"/>
                <a:ea typeface="Times New Roman" panose="02020603050405020304" pitchFamily="18" charset="0"/>
                <a:cs typeface="Franklin Gothic Medium" panose="020B0603020102020204" pitchFamily="34" charset="0"/>
              </a:rPr>
              <a:t>unnecessarily she </a:t>
            </a:r>
            <a:r>
              <a:rPr lang="en-US" sz="2800" kern="1400" dirty="0">
                <a:latin typeface="Georgia" panose="02040502050405020303" pitchFamily="18" charset="0"/>
                <a:ea typeface="Times New Roman" panose="02020603050405020304" pitchFamily="18" charset="0"/>
                <a:cs typeface="Franklin Gothic Medium" panose="020B0603020102020204" pitchFamily="34" charset="0"/>
              </a:rPr>
              <a:t>gave the new patient two mash, ignoring the request</a:t>
            </a:r>
            <a:r>
              <a:rPr lang="en-US" kern="1400" dirty="0">
                <a:latin typeface="Franklin Gothic Medium" panose="020B0603020102020204" pitchFamily="34" charset="0"/>
                <a:ea typeface="Times New Roman" panose="02020603050405020304" pitchFamily="18" charset="0"/>
                <a:cs typeface="Franklin Gothic Medium" panose="020B0603020102020204" pitchFamily="34" charset="0"/>
              </a:rPr>
              <a:t>. </a:t>
            </a:r>
            <a:endParaRPr lang="en-GB" dirty="0"/>
          </a:p>
        </p:txBody>
      </p:sp>
    </p:spTree>
    <p:extLst>
      <p:ext uri="{BB962C8B-B14F-4D97-AF65-F5344CB8AC3E}">
        <p14:creationId xmlns:p14="http://schemas.microsoft.com/office/powerpoint/2010/main" val="2628758907"/>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92452" y="295656"/>
            <a:ext cx="8007096" cy="6266688"/>
          </a:xfrm>
          <a:prstGeom prst="rect">
            <a:avLst/>
          </a:prstGeom>
        </p:spPr>
      </p:pic>
    </p:spTree>
    <p:extLst>
      <p:ext uri="{BB962C8B-B14F-4D97-AF65-F5344CB8AC3E}">
        <p14:creationId xmlns:p14="http://schemas.microsoft.com/office/powerpoint/2010/main" val="3612543775"/>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97346"/>
            <a:ext cx="6096000" cy="4770537"/>
          </a:xfrm>
          <a:prstGeom prst="rect">
            <a:avLst/>
          </a:prstGeom>
        </p:spPr>
        <p:txBody>
          <a:bodyPr>
            <a:spAutoFit/>
          </a:bodyPr>
          <a:lstStyle/>
          <a:p>
            <a:pPr algn="just" hangingPunct="0">
              <a:spcAft>
                <a:spcPts val="0"/>
              </a:spcAft>
            </a:pPr>
            <a:r>
              <a:rPr lang="en-US" sz="2400" kern="1400" dirty="0">
                <a:latin typeface="Georgia" panose="02040502050405020303" pitchFamily="18" charset="0"/>
                <a:ea typeface="Times New Roman" panose="02020603050405020304" pitchFamily="18" charset="0"/>
                <a:cs typeface="Franklin Gothic Medium" panose="020B0603020102020204" pitchFamily="34" charset="0"/>
              </a:rPr>
              <a:t> </a:t>
            </a:r>
            <a:r>
              <a:rPr lang="en-US" sz="2400" kern="1400" dirty="0" smtClean="0">
                <a:latin typeface="Georgia" panose="02040502050405020303" pitchFamily="18" charset="0"/>
                <a:ea typeface="Times New Roman" panose="02020603050405020304" pitchFamily="18" charset="0"/>
                <a:cs typeface="Franklin Gothic Medium" panose="020B0603020102020204" pitchFamily="34" charset="0"/>
              </a:rPr>
              <a:t>                        </a:t>
            </a:r>
            <a:endParaRPr lang="en-GB" sz="2400" kern="1400" dirty="0">
              <a:latin typeface="Georgia" panose="02040502050405020303" pitchFamily="18" charset="0"/>
              <a:ea typeface="Times New Roman" panose="02020603050405020304" pitchFamily="18" charset="0"/>
            </a:endParaRPr>
          </a:p>
          <a:p>
            <a:pPr algn="just" hangingPunct="0">
              <a:spcAft>
                <a:spcPts val="0"/>
              </a:spcAft>
            </a:pPr>
            <a:r>
              <a:rPr lang="en-US" sz="2400" kern="1400" dirty="0">
                <a:latin typeface="Georgia" panose="02040502050405020303" pitchFamily="18" charset="0"/>
                <a:ea typeface="Times New Roman" panose="02020603050405020304" pitchFamily="18" charset="0"/>
                <a:cs typeface="Franklin Gothic Medium" panose="020B0603020102020204" pitchFamily="34" charset="0"/>
              </a:rPr>
              <a:t> </a:t>
            </a:r>
            <a:endParaRPr lang="en-GB" sz="2400" kern="1400" dirty="0">
              <a:latin typeface="Georgia" panose="02040502050405020303" pitchFamily="18" charset="0"/>
              <a:ea typeface="Times New Roman" panose="02020603050405020304" pitchFamily="18" charset="0"/>
            </a:endParaRPr>
          </a:p>
          <a:p>
            <a:pPr algn="just" hangingPunct="0">
              <a:spcAft>
                <a:spcPts val="0"/>
              </a:spcAft>
            </a:pPr>
            <a:r>
              <a:rPr lang="en-US" sz="3200" kern="1400" dirty="0" smtClean="0">
                <a:latin typeface="Georgia" panose="02040502050405020303" pitchFamily="18" charset="0"/>
                <a:ea typeface="Times New Roman" panose="02020603050405020304" pitchFamily="18" charset="0"/>
                <a:cs typeface="Franklin Gothic Medium" panose="020B0603020102020204" pitchFamily="34" charset="0"/>
              </a:rPr>
              <a:t>The </a:t>
            </a:r>
            <a:r>
              <a:rPr lang="en-US" sz="3200" kern="1400" dirty="0">
                <a:latin typeface="Georgia" panose="02040502050405020303" pitchFamily="18" charset="0"/>
                <a:ea typeface="Times New Roman" panose="02020603050405020304" pitchFamily="18" charset="0"/>
                <a:cs typeface="Franklin Gothic Medium" panose="020B0603020102020204" pitchFamily="34" charset="0"/>
              </a:rPr>
              <a:t>admission wards were mixed, </a:t>
            </a:r>
            <a:r>
              <a:rPr lang="en-US" sz="3200" kern="1400" dirty="0" smtClean="0">
                <a:latin typeface="Georgia" panose="02040502050405020303" pitchFamily="18" charset="0"/>
                <a:ea typeface="Times New Roman" panose="02020603050405020304" pitchFamily="18" charset="0"/>
                <a:cs typeface="Franklin Gothic Medium" panose="020B0603020102020204" pitchFamily="34" charset="0"/>
              </a:rPr>
              <a:t>The patients could socialize in the day room. of </a:t>
            </a:r>
            <a:r>
              <a:rPr lang="en-US" sz="3200" kern="1400" dirty="0">
                <a:latin typeface="Georgia" panose="02040502050405020303" pitchFamily="18" charset="0"/>
                <a:ea typeface="Times New Roman" panose="02020603050405020304" pitchFamily="18" charset="0"/>
                <a:cs typeface="Franklin Gothic Medium" panose="020B0603020102020204" pitchFamily="34" charset="0"/>
              </a:rPr>
              <a:t>tea of the day. </a:t>
            </a:r>
            <a:r>
              <a:rPr lang="en-US" sz="3200" kern="1400" dirty="0" smtClean="0">
                <a:latin typeface="Georgia" panose="02040502050405020303" pitchFamily="18" charset="0"/>
                <a:ea typeface="Times New Roman" panose="02020603050405020304" pitchFamily="18" charset="0"/>
                <a:cs typeface="Franklin Gothic Medium" panose="020B0603020102020204" pitchFamily="34" charset="0"/>
              </a:rPr>
              <a:t>Patients too </a:t>
            </a:r>
            <a:r>
              <a:rPr lang="en-US" sz="3200" kern="1400" dirty="0" smtClean="0">
                <a:latin typeface="Georgia" panose="02040502050405020303" pitchFamily="18" charset="0"/>
                <a:ea typeface="Times New Roman" panose="02020603050405020304" pitchFamily="18" charset="0"/>
                <a:cs typeface="Franklin Gothic Medium" panose="020B0603020102020204" pitchFamily="34" charset="0"/>
              </a:rPr>
              <a:t>ill </a:t>
            </a:r>
            <a:r>
              <a:rPr lang="en-US" sz="3200" kern="1400" dirty="0" smtClean="0">
                <a:latin typeface="Georgia" panose="02040502050405020303" pitchFamily="18" charset="0"/>
                <a:ea typeface="Times New Roman" panose="02020603050405020304" pitchFamily="18" charset="0"/>
                <a:cs typeface="Franklin Gothic Medium" panose="020B0603020102020204" pitchFamily="34" charset="0"/>
              </a:rPr>
              <a:t>to attend therapy could sit and watch television while the nurses assessed the new admissions.</a:t>
            </a:r>
            <a:endParaRPr lang="en-GB" sz="3200" dirty="0">
              <a:latin typeface="Georgia" panose="02040502050405020303" pitchFamily="18" charset="0"/>
            </a:endParaRPr>
          </a:p>
        </p:txBody>
      </p:sp>
    </p:spTree>
    <p:extLst>
      <p:ext uri="{BB962C8B-B14F-4D97-AF65-F5344CB8AC3E}">
        <p14:creationId xmlns:p14="http://schemas.microsoft.com/office/powerpoint/2010/main" val="428161630"/>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7012" y="662924"/>
            <a:ext cx="7837975" cy="5532152"/>
          </a:xfrm>
          <a:prstGeom prst="rect">
            <a:avLst/>
          </a:prstGeom>
        </p:spPr>
      </p:pic>
    </p:spTree>
    <p:extLst>
      <p:ext uri="{BB962C8B-B14F-4D97-AF65-F5344CB8AC3E}">
        <p14:creationId xmlns:p14="http://schemas.microsoft.com/office/powerpoint/2010/main" val="1571660624"/>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65172" y="1569872"/>
            <a:ext cx="6014434" cy="2923877"/>
          </a:xfrm>
          <a:prstGeom prst="rect">
            <a:avLst/>
          </a:prstGeom>
        </p:spPr>
        <p:txBody>
          <a:bodyPr wrap="square">
            <a:spAutoFit/>
          </a:bodyPr>
          <a:lstStyle/>
          <a:p>
            <a:pPr algn="just" hangingPunct="0">
              <a:spcAft>
                <a:spcPts val="0"/>
              </a:spcAft>
            </a:pPr>
            <a:r>
              <a:rPr lang="en-US" sz="2400" kern="1400" dirty="0">
                <a:latin typeface="Georgia" panose="02040502050405020303" pitchFamily="18" charset="0"/>
                <a:ea typeface="Times New Roman" panose="02020603050405020304" pitchFamily="18" charset="0"/>
                <a:cs typeface="Franklin Gothic Medium" panose="020B0603020102020204" pitchFamily="34" charset="0"/>
              </a:rPr>
              <a:t> </a:t>
            </a:r>
            <a:r>
              <a:rPr lang="en-US" sz="3200" kern="1400" dirty="0">
                <a:latin typeface="Georgia" panose="02040502050405020303" pitchFamily="18" charset="0"/>
                <a:ea typeface="Times New Roman" panose="02020603050405020304" pitchFamily="18" charset="0"/>
                <a:cs typeface="Franklin Gothic Medium" panose="020B0603020102020204" pitchFamily="34" charset="0"/>
              </a:rPr>
              <a:t>The wards in the old Victorian </a:t>
            </a:r>
            <a:r>
              <a:rPr lang="en-US" sz="3200" kern="1400" dirty="0" smtClean="0">
                <a:latin typeface="Georgia" panose="02040502050405020303" pitchFamily="18" charset="0"/>
                <a:ea typeface="Times New Roman" panose="02020603050405020304" pitchFamily="18" charset="0"/>
                <a:cs typeface="Franklin Gothic Medium" panose="020B0603020102020204" pitchFamily="34" charset="0"/>
              </a:rPr>
              <a:t>psychiatric hospitals </a:t>
            </a:r>
            <a:r>
              <a:rPr lang="en-US" sz="3200" kern="1400" dirty="0">
                <a:latin typeface="Georgia" panose="02040502050405020303" pitchFamily="18" charset="0"/>
                <a:ea typeface="Times New Roman" panose="02020603050405020304" pitchFamily="18" charset="0"/>
                <a:cs typeface="Franklin Gothic Medium" panose="020B0603020102020204" pitchFamily="34" charset="0"/>
              </a:rPr>
              <a:t>were connected by corridors. Here patients could meet in relative privacy.           </a:t>
            </a:r>
            <a:endParaRPr lang="en-GB" sz="3200" kern="1400" dirty="0">
              <a:latin typeface="Georgia" panose="02040502050405020303" pitchFamily="18" charset="0"/>
              <a:ea typeface="Times New Roman" panose="02020603050405020304" pitchFamily="18" charset="0"/>
            </a:endParaRPr>
          </a:p>
          <a:p>
            <a:pPr hangingPunct="0">
              <a:spcAft>
                <a:spcPts val="0"/>
              </a:spcAft>
            </a:pPr>
            <a:r>
              <a:rPr lang="en-US" sz="2400" kern="1400" dirty="0">
                <a:latin typeface="Georgia" panose="02040502050405020303" pitchFamily="18" charset="0"/>
                <a:ea typeface="Times New Roman" panose="02020603050405020304" pitchFamily="18" charset="0"/>
                <a:cs typeface="Franklin Gothic Medium" panose="020B0603020102020204" pitchFamily="34" charset="0"/>
              </a:rPr>
              <a:t> </a:t>
            </a:r>
            <a:endParaRPr lang="en-GB" sz="2400" kern="1400" dirty="0">
              <a:latin typeface="Georgia" panose="02040502050405020303" pitchFamily="18" charset="0"/>
              <a:ea typeface="Times New Roman" panose="02020603050405020304" pitchFamily="18" charset="0"/>
            </a:endParaRPr>
          </a:p>
        </p:txBody>
      </p:sp>
    </p:spTree>
    <p:extLst>
      <p:ext uri="{BB962C8B-B14F-4D97-AF65-F5344CB8AC3E}">
        <p14:creationId xmlns:p14="http://schemas.microsoft.com/office/powerpoint/2010/main" val="3822194828"/>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4251" y="1557935"/>
            <a:ext cx="10260000" cy="3649309"/>
          </a:xfrm>
          <a:prstGeom prst="rect">
            <a:avLst/>
          </a:prstGeom>
        </p:spPr>
      </p:pic>
    </p:spTree>
    <p:extLst>
      <p:ext uri="{BB962C8B-B14F-4D97-AF65-F5344CB8AC3E}">
        <p14:creationId xmlns:p14="http://schemas.microsoft.com/office/powerpoint/2010/main" val="672525659"/>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09362" y="1045009"/>
            <a:ext cx="6096000" cy="4031873"/>
          </a:xfrm>
          <a:prstGeom prst="rect">
            <a:avLst/>
          </a:prstGeom>
        </p:spPr>
        <p:txBody>
          <a:bodyPr>
            <a:spAutoFit/>
          </a:bodyPr>
          <a:lstStyle/>
          <a:p>
            <a:pPr hangingPunct="0">
              <a:spcAft>
                <a:spcPts val="0"/>
              </a:spcAft>
            </a:pPr>
            <a:r>
              <a:rPr lang="en-US" sz="3200" kern="1400" dirty="0">
                <a:latin typeface="Georgia" panose="02040502050405020303" pitchFamily="18" charset="0"/>
                <a:ea typeface="Times New Roman" panose="02020603050405020304" pitchFamily="18" charset="0"/>
                <a:cs typeface="Franklin Gothic Medium" panose="020B0603020102020204" pitchFamily="34" charset="0"/>
              </a:rPr>
              <a:t> </a:t>
            </a:r>
            <a:endParaRPr lang="en-GB" sz="3200" kern="1400" dirty="0">
              <a:latin typeface="Georgia" panose="02040502050405020303" pitchFamily="18" charset="0"/>
              <a:ea typeface="Times New Roman" panose="02020603050405020304" pitchFamily="18" charset="0"/>
            </a:endParaRPr>
          </a:p>
          <a:p>
            <a:pPr algn="just" hangingPunct="0">
              <a:spcAft>
                <a:spcPts val="0"/>
              </a:spcAft>
            </a:pPr>
            <a:r>
              <a:rPr lang="en-US" sz="3200" kern="1400" dirty="0">
                <a:latin typeface="Georgia" panose="02040502050405020303" pitchFamily="18" charset="0"/>
                <a:ea typeface="Times New Roman" panose="02020603050405020304" pitchFamily="18" charset="0"/>
                <a:cs typeface="Franklin Gothic Medium" panose="020B0603020102020204" pitchFamily="34" charset="0"/>
              </a:rPr>
              <a:t>Some patients were reduced to smoking dog-ends. Two patients who spotted the same dog-end would race to pick it up, the loser </a:t>
            </a:r>
            <a:r>
              <a:rPr lang="en-US" sz="3200" kern="1400" dirty="0" err="1">
                <a:latin typeface="Georgia" panose="02040502050405020303" pitchFamily="18" charset="0"/>
                <a:ea typeface="Times New Roman" panose="02020603050405020304" pitchFamily="18" charset="0"/>
                <a:cs typeface="Franklin Gothic Medium" panose="020B0603020102020204" pitchFamily="34" charset="0"/>
              </a:rPr>
              <a:t>harbouring</a:t>
            </a:r>
            <a:r>
              <a:rPr lang="en-US" sz="3200" kern="1400" dirty="0">
                <a:latin typeface="Georgia" panose="02040502050405020303" pitchFamily="18" charset="0"/>
                <a:ea typeface="Times New Roman" panose="02020603050405020304" pitchFamily="18" charset="0"/>
                <a:cs typeface="Franklin Gothic Medium" panose="020B0603020102020204" pitchFamily="34" charset="0"/>
              </a:rPr>
              <a:t> resentment if he thought he had spotted it first.</a:t>
            </a:r>
            <a:endParaRPr lang="en-GB" sz="3200" dirty="0">
              <a:latin typeface="Georgia" panose="02040502050405020303" pitchFamily="18" charset="0"/>
            </a:endParaRPr>
          </a:p>
        </p:txBody>
      </p:sp>
    </p:spTree>
    <p:extLst>
      <p:ext uri="{BB962C8B-B14F-4D97-AF65-F5344CB8AC3E}">
        <p14:creationId xmlns:p14="http://schemas.microsoft.com/office/powerpoint/2010/main" val="1926027474"/>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1373" y="1573562"/>
            <a:ext cx="10260000" cy="3765137"/>
          </a:xfrm>
          <a:prstGeom prst="rect">
            <a:avLst/>
          </a:prstGeom>
        </p:spPr>
      </p:pic>
    </p:spTree>
    <p:extLst>
      <p:ext uri="{BB962C8B-B14F-4D97-AF65-F5344CB8AC3E}">
        <p14:creationId xmlns:p14="http://schemas.microsoft.com/office/powerpoint/2010/main" val="383214149"/>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23503" y="965915"/>
            <a:ext cx="6194739" cy="2544048"/>
          </a:xfrm>
        </p:spPr>
        <p:txBody>
          <a:bodyPr>
            <a:normAutofit/>
          </a:bodyPr>
          <a:lstStyle/>
          <a:p>
            <a:pPr algn="just"/>
            <a:r>
              <a:rPr lang="en-GB" sz="3200" dirty="0" smtClean="0">
                <a:latin typeface="Georgia" panose="02040502050405020303" pitchFamily="18" charset="0"/>
              </a:rPr>
              <a:t>Some patients visit a kiosk in the corridors while another pushes a dinner trolley to the wards.</a:t>
            </a:r>
            <a:endParaRPr lang="en-GB" sz="3200" dirty="0">
              <a:latin typeface="Georgia" panose="02040502050405020303" pitchFamily="18" charset="0"/>
            </a:endParaRPr>
          </a:p>
        </p:txBody>
      </p:sp>
      <p:sp>
        <p:nvSpPr>
          <p:cNvPr id="3" name="Subtitle 2"/>
          <p:cNvSpPr>
            <a:spLocks noGrp="1"/>
          </p:cNvSpPr>
          <p:nvPr>
            <p:ph type="subTitle" idx="1"/>
          </p:nvPr>
        </p:nvSpPr>
        <p:spPr/>
        <p:txBody>
          <a:bodyPr/>
          <a:lstStyle/>
          <a:p>
            <a:endParaRPr lang="en-GB"/>
          </a:p>
        </p:txBody>
      </p:sp>
    </p:spTree>
    <p:extLst>
      <p:ext uri="{BB962C8B-B14F-4D97-AF65-F5344CB8AC3E}">
        <p14:creationId xmlns:p14="http://schemas.microsoft.com/office/powerpoint/2010/main" val="2195419906"/>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1657" y="1514357"/>
            <a:ext cx="10260000" cy="3779645"/>
          </a:xfrm>
          <a:prstGeom prst="rect">
            <a:avLst/>
          </a:prstGeom>
        </p:spPr>
      </p:pic>
    </p:spTree>
    <p:extLst>
      <p:ext uri="{BB962C8B-B14F-4D97-AF65-F5344CB8AC3E}">
        <p14:creationId xmlns:p14="http://schemas.microsoft.com/office/powerpoint/2010/main" val="356282415"/>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8349" y="1493949"/>
            <a:ext cx="7044745" cy="2295794"/>
          </a:xfrm>
        </p:spPr>
        <p:txBody>
          <a:bodyPr>
            <a:noAutofit/>
          </a:bodyPr>
          <a:lstStyle/>
          <a:p>
            <a:pPr algn="just"/>
            <a:r>
              <a:rPr lang="en-GB" sz="3200" dirty="0" smtClean="0">
                <a:latin typeface="Georgia" panose="02040502050405020303" pitchFamily="18" charset="0"/>
              </a:rPr>
              <a:t>A new admission is introduced to the ward. Patients are woken at seven an hour before breakfast which is brought to the ward </a:t>
            </a:r>
            <a:r>
              <a:rPr lang="en-GB" sz="3200" dirty="0" smtClean="0">
                <a:latin typeface="Georgia" panose="02040502050405020303" pitchFamily="18" charset="0"/>
              </a:rPr>
              <a:t>in a trolley </a:t>
            </a:r>
            <a:r>
              <a:rPr lang="en-GB" sz="3200" dirty="0" smtClean="0">
                <a:latin typeface="Georgia" panose="02040502050405020303" pitchFamily="18" charset="0"/>
              </a:rPr>
              <a:t>from the kitchen.</a:t>
            </a:r>
            <a:endParaRPr lang="en-GB" sz="3200" dirty="0">
              <a:latin typeface="Georgia" panose="02040502050405020303" pitchFamily="18" charset="0"/>
            </a:endParaRPr>
          </a:p>
        </p:txBody>
      </p:sp>
      <p:sp>
        <p:nvSpPr>
          <p:cNvPr id="3" name="Text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835554552"/>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59864" y="117693"/>
            <a:ext cx="7160653" cy="6370975"/>
          </a:xfrm>
          <a:prstGeom prst="rect">
            <a:avLst/>
          </a:prstGeom>
        </p:spPr>
        <p:txBody>
          <a:bodyPr wrap="square">
            <a:spAutoFit/>
          </a:bodyPr>
          <a:lstStyle/>
          <a:p>
            <a:pPr algn="just"/>
            <a:r>
              <a:rPr lang="en-US" sz="2400" kern="1400" dirty="0">
                <a:latin typeface="Franklin Gothic Medium" panose="020B0603020102020204" pitchFamily="34" charset="0"/>
                <a:ea typeface="Times New Roman" panose="02020603050405020304" pitchFamily="18" charset="0"/>
                <a:cs typeface="Franklin Gothic Medium" panose="020B0603020102020204" pitchFamily="34" charset="0"/>
              </a:rPr>
              <a:t> </a:t>
            </a:r>
            <a:r>
              <a:rPr lang="en-US" sz="2400" kern="1400" dirty="0">
                <a:latin typeface="Georgia" panose="02040502050405020303" pitchFamily="18" charset="0"/>
                <a:ea typeface="Times New Roman" panose="02020603050405020304" pitchFamily="18" charset="0"/>
                <a:cs typeface="Franklin Gothic Medium" panose="020B0603020102020204" pitchFamily="34" charset="0"/>
              </a:rPr>
              <a:t>The hospital shop was a meeting place where the patients could socialize away from the wards and the staff. The medication and daily agenda of the hospital left little time for the prejudice and mean spirited </a:t>
            </a:r>
            <a:r>
              <a:rPr lang="en-US" sz="2400" kern="1400" dirty="0" err="1">
                <a:latin typeface="Georgia" panose="02040502050405020303" pitchFamily="18" charset="0"/>
                <a:ea typeface="Times New Roman" panose="02020603050405020304" pitchFamily="18" charset="0"/>
                <a:cs typeface="Franklin Gothic Medium" panose="020B0603020102020204" pitchFamily="34" charset="0"/>
              </a:rPr>
              <a:t>behaviour</a:t>
            </a:r>
            <a:r>
              <a:rPr lang="en-US" sz="2400" kern="1400" dirty="0">
                <a:latin typeface="Georgia" panose="02040502050405020303" pitchFamily="18" charset="0"/>
                <a:ea typeface="Times New Roman" panose="02020603050405020304" pitchFamily="18" charset="0"/>
                <a:cs typeface="Franklin Gothic Medium" panose="020B0603020102020204" pitchFamily="34" charset="0"/>
              </a:rPr>
              <a:t> society indulges in on a daily </a:t>
            </a:r>
            <a:r>
              <a:rPr lang="en-US" sz="2400" kern="1400" dirty="0" smtClean="0">
                <a:latin typeface="Georgia" panose="02040502050405020303" pitchFamily="18" charset="0"/>
                <a:ea typeface="Times New Roman" panose="02020603050405020304" pitchFamily="18" charset="0"/>
                <a:cs typeface="Franklin Gothic Medium" panose="020B0603020102020204" pitchFamily="34" charset="0"/>
              </a:rPr>
              <a:t>basis. Often the staff could intervene to stop quarrels. Patients </a:t>
            </a:r>
            <a:r>
              <a:rPr lang="en-US" sz="2400" kern="1400" dirty="0">
                <a:latin typeface="Georgia" panose="02040502050405020303" pitchFamily="18" charset="0"/>
                <a:ea typeface="Times New Roman" panose="02020603050405020304" pitchFamily="18" charset="0"/>
                <a:cs typeface="Franklin Gothic Medium" panose="020B0603020102020204" pitchFamily="34" charset="0"/>
              </a:rPr>
              <a:t>would help each other but scroungers were usually discouraged. Any patient troubled by the voices that sometimes torment </a:t>
            </a:r>
            <a:r>
              <a:rPr lang="en-US" sz="2400" kern="1400" dirty="0" smtClean="0">
                <a:latin typeface="Georgia" panose="02040502050405020303" pitchFamily="18" charset="0"/>
                <a:ea typeface="Times New Roman" panose="02020603050405020304" pitchFamily="18" charset="0"/>
                <a:cs typeface="Franklin Gothic Medium" panose="020B0603020102020204" pitchFamily="34" charset="0"/>
              </a:rPr>
              <a:t> </a:t>
            </a:r>
            <a:r>
              <a:rPr lang="en-US" sz="2400" kern="1400" dirty="0">
                <a:latin typeface="Georgia" panose="02040502050405020303" pitchFamily="18" charset="0"/>
                <a:ea typeface="Times New Roman" panose="02020603050405020304" pitchFamily="18" charset="0"/>
                <a:cs typeface="Franklin Gothic Medium" panose="020B0603020102020204" pitchFamily="34" charset="0"/>
              </a:rPr>
              <a:t>schizophrenic patients would find either a sympathetic ear or patient with a worse voice hearing experience to reassure them that they were not the only one to suffer from this symptom. The voice hearer in the community is ignorantly labelled potentially violent or bullied by </a:t>
            </a:r>
            <a:r>
              <a:rPr lang="en-US" sz="2400" kern="1400" dirty="0" smtClean="0">
                <a:latin typeface="Georgia" panose="02040502050405020303" pitchFamily="18" charset="0"/>
                <a:ea typeface="Times New Roman" panose="02020603050405020304" pitchFamily="18" charset="0"/>
                <a:cs typeface="Franklin Gothic Medium" panose="020B0603020102020204" pitchFamily="34" charset="0"/>
              </a:rPr>
              <a:t>society </a:t>
            </a:r>
            <a:r>
              <a:rPr lang="en-US" sz="2400" kern="1400" dirty="0">
                <a:latin typeface="Georgia" panose="02040502050405020303" pitchFamily="18" charset="0"/>
                <a:ea typeface="Times New Roman" panose="02020603050405020304" pitchFamily="18" charset="0"/>
                <a:cs typeface="Franklin Gothic Medium" panose="020B0603020102020204" pitchFamily="34" charset="0"/>
              </a:rPr>
              <a:t>more intent on presenting a facade of competency than actually understanding and helping.</a:t>
            </a:r>
            <a:endParaRPr lang="en-GB" sz="2400" dirty="0">
              <a:latin typeface="Georgia" panose="02040502050405020303" pitchFamily="18" charset="0"/>
            </a:endParaRPr>
          </a:p>
        </p:txBody>
      </p:sp>
    </p:spTree>
    <p:extLst>
      <p:ext uri="{BB962C8B-B14F-4D97-AF65-F5344CB8AC3E}">
        <p14:creationId xmlns:p14="http://schemas.microsoft.com/office/powerpoint/2010/main" val="1490316387"/>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45624" y="0"/>
            <a:ext cx="9700752" cy="6858000"/>
          </a:xfrm>
          <a:prstGeom prst="rect">
            <a:avLst/>
          </a:prstGeom>
        </p:spPr>
      </p:pic>
    </p:spTree>
    <p:extLst>
      <p:ext uri="{BB962C8B-B14F-4D97-AF65-F5344CB8AC3E}">
        <p14:creationId xmlns:p14="http://schemas.microsoft.com/office/powerpoint/2010/main" val="138191554"/>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62141" y="940158"/>
            <a:ext cx="6233374" cy="3046988"/>
          </a:xfrm>
          <a:prstGeom prst="rect">
            <a:avLst/>
          </a:prstGeom>
        </p:spPr>
        <p:txBody>
          <a:bodyPr wrap="square">
            <a:spAutoFit/>
          </a:bodyPr>
          <a:lstStyle/>
          <a:p>
            <a:pPr algn="just" hangingPunct="0">
              <a:spcAft>
                <a:spcPts val="0"/>
              </a:spcAft>
            </a:pPr>
            <a:r>
              <a:rPr lang="en-US" sz="3200" kern="1400" dirty="0">
                <a:latin typeface="Georgia" panose="02040502050405020303" pitchFamily="18" charset="0"/>
                <a:ea typeface="Times New Roman" panose="02020603050405020304" pitchFamily="18" charset="0"/>
                <a:cs typeface="Franklin Gothic Medium" panose="020B0603020102020204" pitchFamily="34" charset="0"/>
              </a:rPr>
              <a:t> </a:t>
            </a:r>
            <a:endParaRPr lang="en-GB" sz="3200" kern="1400" dirty="0">
              <a:latin typeface="Georgia" panose="02040502050405020303" pitchFamily="18" charset="0"/>
              <a:ea typeface="Times New Roman" panose="02020603050405020304" pitchFamily="18" charset="0"/>
            </a:endParaRPr>
          </a:p>
          <a:p>
            <a:pPr algn="just" hangingPunct="0">
              <a:spcAft>
                <a:spcPts val="0"/>
              </a:spcAft>
            </a:pPr>
            <a:r>
              <a:rPr lang="en-US" sz="3200" kern="1400" dirty="0" smtClean="0">
                <a:latin typeface="Georgia" panose="02040502050405020303" pitchFamily="18" charset="0"/>
                <a:ea typeface="Times New Roman" panose="02020603050405020304" pitchFamily="18" charset="0"/>
                <a:cs typeface="Franklin Gothic Medium" panose="020B0603020102020204" pitchFamily="34" charset="0"/>
              </a:rPr>
              <a:t>This </a:t>
            </a:r>
            <a:r>
              <a:rPr lang="en-US" sz="3200" kern="1400" dirty="0">
                <a:latin typeface="Georgia" panose="02040502050405020303" pitchFamily="18" charset="0"/>
                <a:ea typeface="Times New Roman" panose="02020603050405020304" pitchFamily="18" charset="0"/>
                <a:cs typeface="Franklin Gothic Medium" panose="020B0603020102020204" pitchFamily="34" charset="0"/>
              </a:rPr>
              <a:t>is a </a:t>
            </a:r>
            <a:r>
              <a:rPr lang="en-US" sz="3200" kern="1400" dirty="0" smtClean="0">
                <a:latin typeface="Georgia" panose="02040502050405020303" pitchFamily="18" charset="0"/>
                <a:ea typeface="Times New Roman" panose="02020603050405020304" pitchFamily="18" charset="0"/>
                <a:cs typeface="Franklin Gothic Medium" panose="020B0603020102020204" pitchFamily="34" charset="0"/>
              </a:rPr>
              <a:t>day </a:t>
            </a:r>
            <a:r>
              <a:rPr lang="en-US" sz="3200" kern="1400" dirty="0">
                <a:latin typeface="Georgia" panose="02040502050405020303" pitchFamily="18" charset="0"/>
                <a:ea typeface="Times New Roman" panose="02020603050405020304" pitchFamily="18" charset="0"/>
                <a:cs typeface="Franklin Gothic Medium" panose="020B0603020102020204" pitchFamily="34" charset="0"/>
              </a:rPr>
              <a:t>room in a female </a:t>
            </a:r>
            <a:r>
              <a:rPr lang="en-US" sz="3200" kern="1400" dirty="0" smtClean="0">
                <a:latin typeface="Georgia" panose="02040502050405020303" pitchFamily="18" charset="0"/>
                <a:ea typeface="Times New Roman" panose="02020603050405020304" pitchFamily="18" charset="0"/>
                <a:cs typeface="Franklin Gothic Medium" panose="020B0603020102020204" pitchFamily="34" charset="0"/>
              </a:rPr>
              <a:t>ward. Here </a:t>
            </a:r>
            <a:r>
              <a:rPr lang="en-US" sz="3200" kern="1400" dirty="0">
                <a:latin typeface="Georgia" panose="02040502050405020303" pitchFamily="18" charset="0"/>
                <a:ea typeface="Times New Roman" panose="02020603050405020304" pitchFamily="18" charset="0"/>
                <a:cs typeface="Franklin Gothic Medium" panose="020B0603020102020204" pitchFamily="34" charset="0"/>
              </a:rPr>
              <a:t>the patients are drinking the hot drinks served on the ward at eight o clock in the evening. </a:t>
            </a:r>
            <a:endParaRPr lang="en-GB" sz="3200" dirty="0">
              <a:latin typeface="Georgia" panose="02040502050405020303" pitchFamily="18" charset="0"/>
            </a:endParaRPr>
          </a:p>
        </p:txBody>
      </p:sp>
    </p:spTree>
    <p:extLst>
      <p:ext uri="{BB962C8B-B14F-4D97-AF65-F5344CB8AC3E}">
        <p14:creationId xmlns:p14="http://schemas.microsoft.com/office/powerpoint/2010/main" val="110642207"/>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45624" y="0"/>
            <a:ext cx="9700752" cy="6858000"/>
          </a:xfrm>
          <a:prstGeom prst="rect">
            <a:avLst/>
          </a:prstGeom>
        </p:spPr>
      </p:pic>
    </p:spTree>
    <p:extLst>
      <p:ext uri="{BB962C8B-B14F-4D97-AF65-F5344CB8AC3E}">
        <p14:creationId xmlns:p14="http://schemas.microsoft.com/office/powerpoint/2010/main" val="3358886234"/>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0728" y="175787"/>
            <a:ext cx="6096000" cy="6370975"/>
          </a:xfrm>
          <a:prstGeom prst="rect">
            <a:avLst/>
          </a:prstGeom>
        </p:spPr>
        <p:txBody>
          <a:bodyPr>
            <a:spAutoFit/>
          </a:bodyPr>
          <a:lstStyle/>
          <a:p>
            <a:pPr hangingPunct="0">
              <a:spcAft>
                <a:spcPts val="0"/>
              </a:spcAft>
            </a:pPr>
            <a:r>
              <a:rPr lang="en-US" sz="2400" kern="1400" dirty="0">
                <a:latin typeface="Georgia" panose="02040502050405020303" pitchFamily="18" charset="0"/>
                <a:ea typeface="Times New Roman" panose="02020603050405020304" pitchFamily="18" charset="0"/>
                <a:cs typeface="Franklin Gothic Medium" panose="020B0603020102020204" pitchFamily="34" charset="0"/>
              </a:rPr>
              <a:t> </a:t>
            </a:r>
            <a:endParaRPr lang="en-GB" sz="2400" kern="1400" dirty="0">
              <a:latin typeface="Georgia" panose="02040502050405020303" pitchFamily="18" charset="0"/>
              <a:ea typeface="Times New Roman" panose="02020603050405020304" pitchFamily="18" charset="0"/>
            </a:endParaRPr>
          </a:p>
          <a:p>
            <a:pPr algn="just" hangingPunct="0">
              <a:spcAft>
                <a:spcPts val="0"/>
              </a:spcAft>
            </a:pPr>
            <a:r>
              <a:rPr lang="en-US" sz="3200" kern="1400" dirty="0">
                <a:latin typeface="Georgia" panose="02040502050405020303" pitchFamily="18" charset="0"/>
                <a:ea typeface="Times New Roman" panose="02020603050405020304" pitchFamily="18" charset="0"/>
                <a:cs typeface="Franklin Gothic Medium" panose="020B0603020102020204" pitchFamily="34" charset="0"/>
              </a:rPr>
              <a:t>The dormitories on the old long stay wards were </a:t>
            </a:r>
            <a:r>
              <a:rPr lang="en-US" sz="3200" kern="1400" dirty="0" smtClean="0">
                <a:latin typeface="Georgia" panose="02040502050405020303" pitchFamily="18" charset="0"/>
                <a:ea typeface="Times New Roman" panose="02020603050405020304" pitchFamily="18" charset="0"/>
                <a:cs typeface="Franklin Gothic Medium" panose="020B0603020102020204" pitchFamily="34" charset="0"/>
              </a:rPr>
              <a:t>crowded and </a:t>
            </a:r>
            <a:r>
              <a:rPr lang="en-US" sz="3200" kern="1400" dirty="0">
                <a:latin typeface="Georgia" panose="02040502050405020303" pitchFamily="18" charset="0"/>
                <a:ea typeface="Times New Roman" panose="02020603050405020304" pitchFamily="18" charset="0"/>
                <a:cs typeface="Franklin Gothic Medium" panose="020B0603020102020204" pitchFamily="34" charset="0"/>
              </a:rPr>
              <a:t>afforded little privacy. </a:t>
            </a:r>
            <a:r>
              <a:rPr lang="en-US" sz="3200" kern="1400" dirty="0" smtClean="0">
                <a:latin typeface="Georgia" panose="02040502050405020303" pitchFamily="18" charset="0"/>
                <a:ea typeface="Times New Roman" panose="02020603050405020304" pitchFamily="18" charset="0"/>
                <a:cs typeface="Franklin Gothic Medium" panose="020B0603020102020204" pitchFamily="34" charset="0"/>
              </a:rPr>
              <a:t>Patients had limited access to the kitchen during the day and it was locked at night  so they bought tea bags and powdered milk and made tea from the warm water from the hot tap in the  washroom. The water was not allowed to be too hot to stop patients scalding themselves.</a:t>
            </a:r>
            <a:endParaRPr lang="en-GB" sz="3200" dirty="0">
              <a:latin typeface="Georgia" panose="02040502050405020303" pitchFamily="18" charset="0"/>
            </a:endParaRPr>
          </a:p>
        </p:txBody>
      </p:sp>
    </p:spTree>
    <p:extLst>
      <p:ext uri="{BB962C8B-B14F-4D97-AF65-F5344CB8AC3E}">
        <p14:creationId xmlns:p14="http://schemas.microsoft.com/office/powerpoint/2010/main" val="4192920528"/>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8226" y="0"/>
            <a:ext cx="9795547" cy="6858000"/>
          </a:xfrm>
          <a:prstGeom prst="rect">
            <a:avLst/>
          </a:prstGeom>
        </p:spPr>
      </p:pic>
    </p:spTree>
    <p:extLst>
      <p:ext uri="{BB962C8B-B14F-4D97-AF65-F5344CB8AC3E}">
        <p14:creationId xmlns:p14="http://schemas.microsoft.com/office/powerpoint/2010/main" val="4053376274"/>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56834" y="0"/>
            <a:ext cx="7585656" cy="6370975"/>
          </a:xfrm>
          <a:prstGeom prst="rect">
            <a:avLst/>
          </a:prstGeom>
        </p:spPr>
        <p:txBody>
          <a:bodyPr wrap="square">
            <a:spAutoFit/>
          </a:bodyPr>
          <a:lstStyle/>
          <a:p>
            <a:pPr algn="just" hangingPunct="0">
              <a:spcAft>
                <a:spcPts val="0"/>
              </a:spcAft>
            </a:pPr>
            <a:r>
              <a:rPr lang="en-US" sz="3200" kern="1400" dirty="0">
                <a:latin typeface="Georgia" panose="02040502050405020303" pitchFamily="18" charset="0"/>
                <a:ea typeface="Times New Roman" panose="02020603050405020304" pitchFamily="18" charset="0"/>
                <a:cs typeface="Franklin Gothic Medium" panose="020B0603020102020204" pitchFamily="34" charset="0"/>
              </a:rPr>
              <a:t> </a:t>
            </a:r>
            <a:r>
              <a:rPr lang="en-US" sz="3200" kern="1400" dirty="0" smtClean="0">
                <a:latin typeface="Georgia" panose="02040502050405020303" pitchFamily="18" charset="0"/>
                <a:ea typeface="Times New Roman" panose="02020603050405020304" pitchFamily="18" charset="0"/>
                <a:cs typeface="Franklin Gothic Medium" panose="020B0603020102020204" pitchFamily="34" charset="0"/>
              </a:rPr>
              <a:t>                      </a:t>
            </a:r>
            <a:endParaRPr lang="en-GB" sz="3200" kern="1400" dirty="0">
              <a:latin typeface="Georgia" panose="02040502050405020303" pitchFamily="18" charset="0"/>
              <a:ea typeface="Times New Roman" panose="02020603050405020304" pitchFamily="18" charset="0"/>
            </a:endParaRPr>
          </a:p>
          <a:p>
            <a:pPr algn="just" hangingPunct="0">
              <a:spcAft>
                <a:spcPts val="0"/>
              </a:spcAft>
            </a:pPr>
            <a:r>
              <a:rPr lang="en-US" sz="3200" kern="1400" dirty="0">
                <a:latin typeface="Georgia" panose="02040502050405020303" pitchFamily="18" charset="0"/>
                <a:ea typeface="Times New Roman" panose="02020603050405020304" pitchFamily="18" charset="0"/>
                <a:cs typeface="Franklin Gothic Medium" panose="020B0603020102020204" pitchFamily="34" charset="0"/>
              </a:rPr>
              <a:t>Night medication was given out at 10 p.m. The nurses staff wanted a quiet ward and so did most of the patients. Often patients who were asleep by this time were woken up to be given sleeping pills. If a patient is caught palming tablets they are given the drug in liquid form. </a:t>
            </a:r>
            <a:r>
              <a:rPr lang="en-US" sz="3200" kern="1400" dirty="0" smtClean="0">
                <a:latin typeface="Georgia" panose="02040502050405020303" pitchFamily="18" charset="0"/>
                <a:ea typeface="Times New Roman" panose="02020603050405020304" pitchFamily="18" charset="0"/>
                <a:cs typeface="Franklin Gothic Medium" panose="020B0603020102020204" pitchFamily="34" charset="0"/>
              </a:rPr>
              <a:t>The </a:t>
            </a:r>
            <a:r>
              <a:rPr lang="en-US" sz="3200" kern="1400" dirty="0">
                <a:latin typeface="Georgia" panose="02040502050405020303" pitchFamily="18" charset="0"/>
                <a:ea typeface="Times New Roman" panose="02020603050405020304" pitchFamily="18" charset="0"/>
                <a:cs typeface="Franklin Gothic Medium" panose="020B0603020102020204" pitchFamily="34" charset="0"/>
              </a:rPr>
              <a:t>cry of ‘Tablet time’ </a:t>
            </a:r>
            <a:r>
              <a:rPr lang="en-US" sz="3200" kern="1400" dirty="0" smtClean="0">
                <a:latin typeface="Georgia" panose="02040502050405020303" pitchFamily="18" charset="0"/>
                <a:ea typeface="Times New Roman" panose="02020603050405020304" pitchFamily="18" charset="0"/>
                <a:cs typeface="Franklin Gothic Medium" panose="020B0603020102020204" pitchFamily="34" charset="0"/>
              </a:rPr>
              <a:t>echoed </a:t>
            </a:r>
            <a:r>
              <a:rPr lang="en-US" sz="3200" kern="1400" dirty="0">
                <a:latin typeface="Georgia" panose="02040502050405020303" pitchFamily="18" charset="0"/>
                <a:ea typeface="Times New Roman" panose="02020603050405020304" pitchFamily="18" charset="0"/>
                <a:cs typeface="Franklin Gothic Medium" panose="020B0603020102020204" pitchFamily="34" charset="0"/>
              </a:rPr>
              <a:t>around wards from quarter to ten calling the patients to queue </a:t>
            </a:r>
            <a:r>
              <a:rPr lang="en-US" sz="3200" kern="1400" dirty="0" smtClean="0">
                <a:latin typeface="Georgia" panose="02040502050405020303" pitchFamily="18" charset="0"/>
                <a:ea typeface="Times New Roman" panose="02020603050405020304" pitchFamily="18" charset="0"/>
                <a:cs typeface="Franklin Gothic Medium" panose="020B0603020102020204" pitchFamily="34" charset="0"/>
              </a:rPr>
              <a:t>up in front of the medication trolley.</a:t>
            </a:r>
            <a:endParaRPr lang="en-GB" sz="3200" kern="1400" dirty="0">
              <a:latin typeface="Georgia" panose="02040502050405020303" pitchFamily="18" charset="0"/>
              <a:ea typeface="Times New Roman" panose="02020603050405020304" pitchFamily="18" charset="0"/>
            </a:endParaRPr>
          </a:p>
          <a:p>
            <a:pPr algn="just" hangingPunct="0">
              <a:spcAft>
                <a:spcPts val="0"/>
              </a:spcAft>
            </a:pPr>
            <a:r>
              <a:rPr lang="en-US" sz="2400" kern="1400" dirty="0">
                <a:latin typeface="Georgia" panose="02040502050405020303" pitchFamily="18" charset="0"/>
                <a:ea typeface="Times New Roman" panose="02020603050405020304" pitchFamily="18" charset="0"/>
                <a:cs typeface="Franklin Gothic Medium" panose="020B0603020102020204" pitchFamily="34" charset="0"/>
              </a:rPr>
              <a:t> </a:t>
            </a:r>
            <a:endParaRPr lang="en-GB" sz="2400" dirty="0">
              <a:latin typeface="Georgia" panose="02040502050405020303" pitchFamily="18" charset="0"/>
            </a:endParaRPr>
          </a:p>
        </p:txBody>
      </p:sp>
    </p:spTree>
    <p:extLst>
      <p:ext uri="{BB962C8B-B14F-4D97-AF65-F5344CB8AC3E}">
        <p14:creationId xmlns:p14="http://schemas.microsoft.com/office/powerpoint/2010/main" val="3545722462"/>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70451" y="0"/>
            <a:ext cx="4851098" cy="6858000"/>
          </a:xfrm>
          <a:prstGeom prst="rect">
            <a:avLst/>
          </a:prstGeom>
        </p:spPr>
      </p:pic>
    </p:spTree>
    <p:extLst>
      <p:ext uri="{BB962C8B-B14F-4D97-AF65-F5344CB8AC3E}">
        <p14:creationId xmlns:p14="http://schemas.microsoft.com/office/powerpoint/2010/main" val="1706659912"/>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34862" y="231820"/>
            <a:ext cx="8178084" cy="6001643"/>
          </a:xfrm>
          <a:prstGeom prst="rect">
            <a:avLst/>
          </a:prstGeom>
        </p:spPr>
        <p:txBody>
          <a:bodyPr wrap="square">
            <a:spAutoFit/>
          </a:bodyPr>
          <a:lstStyle/>
          <a:p>
            <a:pPr algn="just" hangingPunct="0">
              <a:spcAft>
                <a:spcPts val="0"/>
              </a:spcAft>
            </a:pPr>
            <a:r>
              <a:rPr lang="en-US" sz="2400" kern="1400" dirty="0" smtClean="0">
                <a:latin typeface="Georgia" panose="02040502050405020303" pitchFamily="18" charset="0"/>
                <a:ea typeface="Times New Roman" panose="02020603050405020304" pitchFamily="18" charset="0"/>
                <a:cs typeface="Franklin Gothic Medium" panose="020B0603020102020204" pitchFamily="34" charset="0"/>
              </a:rPr>
              <a:t>Some </a:t>
            </a:r>
            <a:r>
              <a:rPr lang="en-US" sz="2400" kern="1400" dirty="0">
                <a:latin typeface="Georgia" panose="02040502050405020303" pitchFamily="18" charset="0"/>
                <a:ea typeface="Times New Roman" panose="02020603050405020304" pitchFamily="18" charset="0"/>
                <a:cs typeface="Franklin Gothic Medium" panose="020B0603020102020204" pitchFamily="34" charset="0"/>
              </a:rPr>
              <a:t>older patients had good memories of the hospital. There were three hot meals a day and in the evening the kitchen was left open on some wards. </a:t>
            </a:r>
            <a:r>
              <a:rPr lang="en-US" sz="2400" kern="1400" dirty="0" smtClean="0">
                <a:latin typeface="Georgia" panose="02040502050405020303" pitchFamily="18" charset="0"/>
                <a:ea typeface="Times New Roman" panose="02020603050405020304" pitchFamily="18" charset="0"/>
                <a:cs typeface="Franklin Gothic Medium" panose="020B0603020102020204" pitchFamily="34" charset="0"/>
              </a:rPr>
              <a:t>Old black and white films were shown in the main hall </a:t>
            </a:r>
            <a:r>
              <a:rPr lang="en-US" sz="2400" kern="1400" dirty="0">
                <a:latin typeface="Georgia" panose="02040502050405020303" pitchFamily="18" charset="0"/>
                <a:ea typeface="Times New Roman" panose="02020603050405020304" pitchFamily="18" charset="0"/>
                <a:cs typeface="Franklin Gothic Medium" panose="020B0603020102020204" pitchFamily="34" charset="0"/>
              </a:rPr>
              <a:t>on Wednesday </a:t>
            </a:r>
            <a:r>
              <a:rPr lang="en-US" sz="2400" kern="1400" dirty="0" smtClean="0">
                <a:latin typeface="Georgia" panose="02040502050405020303" pitchFamily="18" charset="0"/>
                <a:ea typeface="Times New Roman" panose="02020603050405020304" pitchFamily="18" charset="0"/>
                <a:cs typeface="Franklin Gothic Medium" panose="020B0603020102020204" pitchFamily="34" charset="0"/>
              </a:rPr>
              <a:t>afternoon. In </a:t>
            </a:r>
            <a:r>
              <a:rPr lang="en-US" sz="2400" kern="1400" dirty="0">
                <a:latin typeface="Georgia" panose="02040502050405020303" pitchFamily="18" charset="0"/>
                <a:ea typeface="Times New Roman" panose="02020603050405020304" pitchFamily="18" charset="0"/>
                <a:cs typeface="Franklin Gothic Medium" panose="020B0603020102020204" pitchFamily="34" charset="0"/>
              </a:rPr>
              <a:t>the evening there was a games night where patients were allowed to play their records and play dominoes, snakes and ladders, draughts and </a:t>
            </a:r>
            <a:r>
              <a:rPr lang="en-US" sz="2400" kern="1400" dirty="0" smtClean="0">
                <a:latin typeface="Georgia" panose="02040502050405020303" pitchFamily="18" charset="0"/>
                <a:ea typeface="Times New Roman" panose="02020603050405020304" pitchFamily="18" charset="0"/>
                <a:cs typeface="Franklin Gothic Medium" panose="020B0603020102020204" pitchFamily="34" charset="0"/>
              </a:rPr>
              <a:t>chess, or </a:t>
            </a:r>
            <a:r>
              <a:rPr lang="en-US" sz="2400" kern="1400" dirty="0">
                <a:latin typeface="Georgia" panose="02040502050405020303" pitchFamily="18" charset="0"/>
                <a:ea typeface="Times New Roman" panose="02020603050405020304" pitchFamily="18" charset="0"/>
                <a:cs typeface="Franklin Gothic Medium" panose="020B0603020102020204" pitchFamily="34" charset="0"/>
              </a:rPr>
              <a:t>bingo night where </a:t>
            </a:r>
            <a:r>
              <a:rPr lang="en-US" sz="2400" kern="1400" dirty="0" smtClean="0">
                <a:latin typeface="Georgia" panose="02040502050405020303" pitchFamily="18" charset="0"/>
                <a:ea typeface="Times New Roman" panose="02020603050405020304" pitchFamily="18" charset="0"/>
                <a:cs typeface="Franklin Gothic Medium" panose="020B0603020102020204" pitchFamily="34" charset="0"/>
              </a:rPr>
              <a:t>patients played </a:t>
            </a:r>
            <a:r>
              <a:rPr lang="en-US" sz="2400" kern="1400" dirty="0">
                <a:latin typeface="Georgia" panose="02040502050405020303" pitchFamily="18" charset="0"/>
                <a:ea typeface="Times New Roman" panose="02020603050405020304" pitchFamily="18" charset="0"/>
                <a:cs typeface="Franklin Gothic Medium" panose="020B0603020102020204" pitchFamily="34" charset="0"/>
              </a:rPr>
              <a:t>for a loose cigarette or a bar of chocolate a line, ten cigarettes for a full house. There were skittles matches against teams from other hospitals. In the summer there was a fete on the cricket pitch, with prizes for painting ,drawing, cakes, jam and </a:t>
            </a:r>
            <a:r>
              <a:rPr lang="en-US" sz="2400" kern="1400" dirty="0" smtClean="0">
                <a:latin typeface="Georgia" panose="02040502050405020303" pitchFamily="18" charset="0"/>
                <a:ea typeface="Times New Roman" panose="02020603050405020304" pitchFamily="18" charset="0"/>
                <a:cs typeface="Franklin Gothic Medium" panose="020B0603020102020204" pitchFamily="34" charset="0"/>
              </a:rPr>
              <a:t>tapestry, and cricket </a:t>
            </a:r>
            <a:r>
              <a:rPr lang="en-US" sz="2400" kern="1400" dirty="0">
                <a:latin typeface="Georgia" panose="02040502050405020303" pitchFamily="18" charset="0"/>
                <a:ea typeface="Times New Roman" panose="02020603050405020304" pitchFamily="18" charset="0"/>
                <a:cs typeface="Franklin Gothic Medium" panose="020B0603020102020204" pitchFamily="34" charset="0"/>
              </a:rPr>
              <a:t>matches against other hospitals. There was a yearly trip to the coast, to </a:t>
            </a:r>
            <a:r>
              <a:rPr lang="en-US" sz="2400" kern="1400" dirty="0" err="1">
                <a:latin typeface="Georgia" panose="02040502050405020303" pitchFamily="18" charset="0"/>
                <a:ea typeface="Times New Roman" panose="02020603050405020304" pitchFamily="18" charset="0"/>
                <a:cs typeface="Franklin Gothic Medium" panose="020B0603020102020204" pitchFamily="34" charset="0"/>
              </a:rPr>
              <a:t>Eastbourne</a:t>
            </a:r>
            <a:r>
              <a:rPr lang="en-US" sz="2400" kern="1400" dirty="0">
                <a:latin typeface="Georgia" panose="02040502050405020303" pitchFamily="18" charset="0"/>
                <a:ea typeface="Times New Roman" panose="02020603050405020304" pitchFamily="18" charset="0"/>
                <a:cs typeface="Franklin Gothic Medium" panose="020B0603020102020204" pitchFamily="34" charset="0"/>
              </a:rPr>
              <a:t> , Brighton , or Hastings where the patients would roam the seaside town often as not ending up in the pub.</a:t>
            </a:r>
            <a:endParaRPr lang="en-GB" sz="2400" dirty="0">
              <a:latin typeface="Georgia" panose="02040502050405020303" pitchFamily="18" charset="0"/>
            </a:endParaRPr>
          </a:p>
        </p:txBody>
      </p:sp>
    </p:spTree>
    <p:extLst>
      <p:ext uri="{BB962C8B-B14F-4D97-AF65-F5344CB8AC3E}">
        <p14:creationId xmlns:p14="http://schemas.microsoft.com/office/powerpoint/2010/main" val="3890125481"/>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5548" y="0"/>
            <a:ext cx="9700904" cy="6858000"/>
          </a:xfrm>
          <a:prstGeom prst="rect">
            <a:avLst/>
          </a:prstGeom>
        </p:spPr>
      </p:pic>
    </p:spTree>
    <p:extLst>
      <p:ext uri="{BB962C8B-B14F-4D97-AF65-F5344CB8AC3E}">
        <p14:creationId xmlns:p14="http://schemas.microsoft.com/office/powerpoint/2010/main" val="2158842800"/>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sp>
        <p:nvSpPr>
          <p:cNvPr id="3" name="Subtitle 2"/>
          <p:cNvSpPr>
            <a:spLocks noGrp="1"/>
          </p:cNvSpPr>
          <p:nvPr>
            <p:ph type="subTitle" idx="1"/>
          </p:nvPr>
        </p:nvSpPr>
        <p:spPr/>
        <p:txBody>
          <a:bodyPr/>
          <a:lstStyle/>
          <a:p>
            <a:endParaRPr lang="en-GB"/>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10000" y="278676"/>
            <a:ext cx="8172000" cy="6165975"/>
          </a:xfrm>
          <a:prstGeom prst="rect">
            <a:avLst/>
          </a:prstGeom>
        </p:spPr>
      </p:pic>
    </p:spTree>
    <p:extLst>
      <p:ext uri="{BB962C8B-B14F-4D97-AF65-F5344CB8AC3E}">
        <p14:creationId xmlns:p14="http://schemas.microsoft.com/office/powerpoint/2010/main" val="3885085493"/>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16675" y="4367838"/>
            <a:ext cx="9144000" cy="2387600"/>
          </a:xfrm>
        </p:spPr>
        <p:txBody>
          <a:bodyPr/>
          <a:lstStyle/>
          <a:p>
            <a:endParaRPr lang="en-GB" dirty="0"/>
          </a:p>
        </p:txBody>
      </p:sp>
      <p:sp>
        <p:nvSpPr>
          <p:cNvPr id="3" name="Subtitle 2"/>
          <p:cNvSpPr>
            <a:spLocks noGrp="1"/>
          </p:cNvSpPr>
          <p:nvPr>
            <p:ph type="subTitle" idx="1"/>
          </p:nvPr>
        </p:nvSpPr>
        <p:spPr>
          <a:xfrm>
            <a:off x="1705377" y="2060621"/>
            <a:ext cx="8855298" cy="1887227"/>
          </a:xfrm>
        </p:spPr>
        <p:txBody>
          <a:bodyPr>
            <a:normAutofit/>
          </a:bodyPr>
          <a:lstStyle/>
          <a:p>
            <a:r>
              <a:rPr lang="en-GB" sz="8000" dirty="0" smtClean="0">
                <a:latin typeface="Georgia" panose="02040502050405020303" pitchFamily="18" charset="0"/>
              </a:rPr>
              <a:t>The End</a:t>
            </a:r>
            <a:endParaRPr lang="en-GB" sz="8000" dirty="0">
              <a:latin typeface="Georgia" panose="02040502050405020303" pitchFamily="18" charset="0"/>
            </a:endParaRPr>
          </a:p>
        </p:txBody>
      </p:sp>
    </p:spTree>
    <p:extLst>
      <p:ext uri="{BB962C8B-B14F-4D97-AF65-F5344CB8AC3E}">
        <p14:creationId xmlns:p14="http://schemas.microsoft.com/office/powerpoint/2010/main" val="1243083721"/>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08349" y="1122363"/>
            <a:ext cx="7199290" cy="2387600"/>
          </a:xfrm>
        </p:spPr>
        <p:txBody>
          <a:bodyPr>
            <a:normAutofit/>
          </a:bodyPr>
          <a:lstStyle/>
          <a:p>
            <a:pPr algn="just"/>
            <a:r>
              <a:rPr lang="en-GB" sz="3200" dirty="0" smtClean="0">
                <a:latin typeface="Georgia" panose="02040502050405020303" pitchFamily="18" charset="0"/>
              </a:rPr>
              <a:t>Nurses and domestic staff talk in the corridors while two patients plan their escape.</a:t>
            </a:r>
            <a:endParaRPr lang="en-GB" sz="3200" dirty="0">
              <a:latin typeface="Georgia" panose="02040502050405020303" pitchFamily="18" charset="0"/>
            </a:endParaRPr>
          </a:p>
        </p:txBody>
      </p:sp>
      <p:sp>
        <p:nvSpPr>
          <p:cNvPr id="3" name="Subtitle 2"/>
          <p:cNvSpPr>
            <a:spLocks noGrp="1"/>
          </p:cNvSpPr>
          <p:nvPr>
            <p:ph type="subTitle" idx="1"/>
          </p:nvPr>
        </p:nvSpPr>
        <p:spPr/>
        <p:txBody>
          <a:bodyPr/>
          <a:lstStyle/>
          <a:p>
            <a:endParaRPr lang="en-GB"/>
          </a:p>
        </p:txBody>
      </p:sp>
    </p:spTree>
    <p:extLst>
      <p:ext uri="{BB962C8B-B14F-4D97-AF65-F5344CB8AC3E}">
        <p14:creationId xmlns:p14="http://schemas.microsoft.com/office/powerpoint/2010/main" val="1691362830"/>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20374" y="156117"/>
            <a:ext cx="8604000" cy="647741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0555780"/>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86376" y="1122363"/>
            <a:ext cx="8023539" cy="2387600"/>
          </a:xfrm>
        </p:spPr>
        <p:txBody>
          <a:bodyPr>
            <a:normAutofit/>
          </a:bodyPr>
          <a:lstStyle/>
          <a:p>
            <a:pPr algn="just"/>
            <a:r>
              <a:rPr lang="en-GB" sz="3200" dirty="0" smtClean="0">
                <a:latin typeface="Georgia" panose="02040502050405020303" pitchFamily="18" charset="0"/>
              </a:rPr>
              <a:t>One of the hospital cats has wondered into the dormitory. The nurse is worried that one of the patients may be feeding them. </a:t>
            </a:r>
            <a:endParaRPr lang="en-GB" sz="3200" dirty="0">
              <a:latin typeface="Georgia" panose="02040502050405020303" pitchFamily="18" charset="0"/>
            </a:endParaRPr>
          </a:p>
        </p:txBody>
      </p:sp>
      <p:sp>
        <p:nvSpPr>
          <p:cNvPr id="3" name="Subtitle 2"/>
          <p:cNvSpPr>
            <a:spLocks noGrp="1"/>
          </p:cNvSpPr>
          <p:nvPr>
            <p:ph type="subTitle" idx="1"/>
          </p:nvPr>
        </p:nvSpPr>
        <p:spPr/>
        <p:txBody>
          <a:bodyPr/>
          <a:lstStyle/>
          <a:p>
            <a:endParaRPr lang="en-GB"/>
          </a:p>
        </p:txBody>
      </p:sp>
    </p:spTree>
    <p:extLst>
      <p:ext uri="{BB962C8B-B14F-4D97-AF65-F5344CB8AC3E}">
        <p14:creationId xmlns:p14="http://schemas.microsoft.com/office/powerpoint/2010/main" val="4137266179"/>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03594" y="301010"/>
            <a:ext cx="8316000" cy="6239570"/>
          </a:xfrm>
          <a:prstGeom prst="rect">
            <a:avLst/>
          </a:prstGeom>
        </p:spPr>
      </p:pic>
    </p:spTree>
    <p:extLst>
      <p:ext uri="{BB962C8B-B14F-4D97-AF65-F5344CB8AC3E}">
        <p14:creationId xmlns:p14="http://schemas.microsoft.com/office/powerpoint/2010/main" val="696264407"/>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86636" y="916014"/>
            <a:ext cx="6096000" cy="5262979"/>
          </a:xfrm>
          <a:prstGeom prst="rect">
            <a:avLst/>
          </a:prstGeom>
        </p:spPr>
        <p:txBody>
          <a:bodyPr>
            <a:spAutoFit/>
          </a:bodyPr>
          <a:lstStyle/>
          <a:p>
            <a:pPr algn="just" hangingPunct="0">
              <a:spcAft>
                <a:spcPts val="0"/>
              </a:spcAft>
            </a:pPr>
            <a:r>
              <a:rPr lang="en-US" sz="2800" kern="1400" dirty="0" smtClean="0">
                <a:latin typeface="Georgia" panose="02040502050405020303" pitchFamily="18" charset="0"/>
                <a:ea typeface="Times New Roman" panose="02020603050405020304" pitchFamily="18" charset="0"/>
                <a:cs typeface="Franklin Gothic Medium" panose="020B0603020102020204" pitchFamily="34" charset="0"/>
              </a:rPr>
              <a:t>During </a:t>
            </a:r>
            <a:r>
              <a:rPr lang="en-US" sz="2800" kern="1400" dirty="0">
                <a:latin typeface="Georgia" panose="02040502050405020303" pitchFamily="18" charset="0"/>
                <a:ea typeface="Times New Roman" panose="02020603050405020304" pitchFamily="18" charset="0"/>
                <a:cs typeface="Franklin Gothic Medium" panose="020B0603020102020204" pitchFamily="34" charset="0"/>
              </a:rPr>
              <a:t>the day most patients were required to attend The Industrial Therapy Unit. The top rate of pay in 1981 was about 15p an hour.  Patients  could supplement their £7 a week benefit allowance with a pay packet of between £2-£4.50 pence without losing money. The work areas were segregated. The work itself was simple, mainly packing jobs. The most complicated job was assembling ceiling roses. </a:t>
            </a:r>
            <a:endParaRPr lang="en-GB" sz="2800" dirty="0"/>
          </a:p>
        </p:txBody>
      </p:sp>
    </p:spTree>
    <p:extLst>
      <p:ext uri="{BB962C8B-B14F-4D97-AF65-F5344CB8AC3E}">
        <p14:creationId xmlns:p14="http://schemas.microsoft.com/office/powerpoint/2010/main" val="1000628176"/>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5206" y="345385"/>
            <a:ext cx="8721587" cy="6167230"/>
          </a:xfrm>
          <a:prstGeom prst="rect">
            <a:avLst/>
          </a:prstGeom>
        </p:spPr>
      </p:pic>
    </p:spTree>
    <p:extLst>
      <p:ext uri="{BB962C8B-B14F-4D97-AF65-F5344CB8AC3E}">
        <p14:creationId xmlns:p14="http://schemas.microsoft.com/office/powerpoint/2010/main" val="2364235588"/>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docProps/app.xml><?xml version="1.0" encoding="utf-8"?>
<Properties xmlns="http://schemas.openxmlformats.org/officeDocument/2006/extended-properties" xmlns:vt="http://schemas.openxmlformats.org/officeDocument/2006/docPropsVTypes">
  <Template>Office Theme</Template>
  <TotalTime>468</TotalTime>
  <Words>717</Words>
  <Application>Microsoft Office PowerPoint</Application>
  <PresentationFormat>Widescreen</PresentationFormat>
  <Paragraphs>28</Paragraphs>
  <Slides>30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Arial</vt:lpstr>
      <vt:lpstr>Calibri</vt:lpstr>
      <vt:lpstr>Calibri Light</vt:lpstr>
      <vt:lpstr>Franklin Gothic Medium</vt:lpstr>
      <vt:lpstr>Georgia</vt:lpstr>
      <vt:lpstr>Times New Roman</vt:lpstr>
      <vt:lpstr>Office Theme</vt:lpstr>
      <vt:lpstr>In The Old Asylum</vt:lpstr>
      <vt:lpstr>A new admission is introduced to the ward. Patients are woken at seven an hour before breakfast which is brought to the ward in a trolley from the kitchen.</vt:lpstr>
      <vt:lpstr>PowerPoint Presentation</vt:lpstr>
      <vt:lpstr>Nurses and domestic staff talk in the corridors while two patients plan their escape.</vt:lpstr>
      <vt:lpstr>PowerPoint Presentation</vt:lpstr>
      <vt:lpstr>One of the hospital cats has wondered into the dormitory. The nurse is worried that one of the patients may be feeding them.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Some patients visit a kiosk in the corridors while another pushes a dinner trolley to the wards.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Beales</dc:creator>
  <cp:lastModifiedBy>David Beales</cp:lastModifiedBy>
  <cp:revision>35</cp:revision>
  <dcterms:created xsi:type="dcterms:W3CDTF">2015-03-05T02:33:01Z</dcterms:created>
  <dcterms:modified xsi:type="dcterms:W3CDTF">2015-03-24T12:51:30Z</dcterms:modified>
</cp:coreProperties>
</file>