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79" r:id="rId3"/>
    <p:sldId id="256" r:id="rId4"/>
    <p:sldId id="280" r:id="rId5"/>
    <p:sldId id="257" r:id="rId6"/>
    <p:sldId id="281" r:id="rId7"/>
    <p:sldId id="258" r:id="rId8"/>
    <p:sldId id="270" r:id="rId9"/>
    <p:sldId id="268" r:id="rId10"/>
    <p:sldId id="273" r:id="rId11"/>
    <p:sldId id="264" r:id="rId12"/>
    <p:sldId id="278" r:id="rId13"/>
    <p:sldId id="261" r:id="rId14"/>
    <p:sldId id="274" r:id="rId15"/>
    <p:sldId id="263" r:id="rId16"/>
    <p:sldId id="286" r:id="rId17"/>
    <p:sldId id="267" r:id="rId18"/>
    <p:sldId id="282" r:id="rId19"/>
    <p:sldId id="266" r:id="rId20"/>
    <p:sldId id="275" r:id="rId21"/>
    <p:sldId id="265" r:id="rId22"/>
    <p:sldId id="285" r:id="rId23"/>
    <p:sldId id="260" r:id="rId24"/>
    <p:sldId id="277"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2DEC28-8B5F-4859-B4F7-9767202BF2D0}" type="datetimeFigureOut">
              <a:rPr lang="en-GB" smtClean="0"/>
              <a:t>24/03/2015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287341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2DEC28-8B5F-4859-B4F7-9767202BF2D0}" type="datetimeFigureOut">
              <a:rPr lang="en-GB" smtClean="0"/>
              <a:t>24/03/2015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18000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2DEC28-8B5F-4859-B4F7-9767202BF2D0}" type="datetimeFigureOut">
              <a:rPr lang="en-GB" smtClean="0"/>
              <a:t>24/03/2015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260739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2DEC28-8B5F-4859-B4F7-9767202BF2D0}" type="datetimeFigureOut">
              <a:rPr lang="en-GB" smtClean="0"/>
              <a:t>24/03/2015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310035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2DEC28-8B5F-4859-B4F7-9767202BF2D0}" type="datetimeFigureOut">
              <a:rPr lang="en-GB" smtClean="0"/>
              <a:t>24/03/2015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66858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2DEC28-8B5F-4859-B4F7-9767202BF2D0}" type="datetimeFigureOut">
              <a:rPr lang="en-GB" smtClean="0"/>
              <a:t>24/03/2015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241231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2DEC28-8B5F-4859-B4F7-9767202BF2D0}" type="datetimeFigureOut">
              <a:rPr lang="en-GB" smtClean="0"/>
              <a:t>24/03/2015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152133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2DEC28-8B5F-4859-B4F7-9767202BF2D0}" type="datetimeFigureOut">
              <a:rPr lang="en-GB" smtClean="0"/>
              <a:t>24/03/2015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154664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DEC28-8B5F-4859-B4F7-9767202BF2D0}" type="datetimeFigureOut">
              <a:rPr lang="en-GB" smtClean="0"/>
              <a:t>24/03/2015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358955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DEC28-8B5F-4859-B4F7-9767202BF2D0}" type="datetimeFigureOut">
              <a:rPr lang="en-GB" smtClean="0"/>
              <a:t>24/03/2015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175765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DEC28-8B5F-4859-B4F7-9767202BF2D0}" type="datetimeFigureOut">
              <a:rPr lang="en-GB" smtClean="0"/>
              <a:t>24/03/2015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51537B-589B-4B7A-9C4B-E70DD0AE9B24}" type="slidenum">
              <a:rPr lang="en-GB" smtClean="0"/>
              <a:t>‹#›</a:t>
            </a:fld>
            <a:endParaRPr lang="en-GB"/>
          </a:p>
        </p:txBody>
      </p:sp>
    </p:spTree>
    <p:extLst>
      <p:ext uri="{BB962C8B-B14F-4D97-AF65-F5344CB8AC3E}">
        <p14:creationId xmlns:p14="http://schemas.microsoft.com/office/powerpoint/2010/main" val="4553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DEC28-8B5F-4859-B4F7-9767202BF2D0}" type="datetimeFigureOut">
              <a:rPr lang="en-GB" smtClean="0"/>
              <a:t>24/03/2015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1537B-589B-4B7A-9C4B-E70DD0AE9B24}" type="slidenum">
              <a:rPr lang="en-GB" smtClean="0"/>
              <a:t>‹#›</a:t>
            </a:fld>
            <a:endParaRPr lang="en-GB"/>
          </a:p>
        </p:txBody>
      </p:sp>
    </p:spTree>
    <p:extLst>
      <p:ext uri="{BB962C8B-B14F-4D97-AF65-F5344CB8AC3E}">
        <p14:creationId xmlns:p14="http://schemas.microsoft.com/office/powerpoint/2010/main" val="42509194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1667"/>
            <a:ext cx="9144000" cy="2904656"/>
          </a:xfrm>
        </p:spPr>
        <p:txBody>
          <a:bodyPr>
            <a:normAutofit/>
          </a:bodyPr>
          <a:lstStyle/>
          <a:p>
            <a:r>
              <a:rPr lang="en-GB" sz="7200" dirty="0" smtClean="0">
                <a:latin typeface="Georgia" panose="02040502050405020303" pitchFamily="18" charset="0"/>
              </a:rPr>
              <a:t>The </a:t>
            </a:r>
            <a:r>
              <a:rPr lang="en-GB" sz="7200" dirty="0" smtClean="0">
                <a:latin typeface="Georgia" panose="02040502050405020303" pitchFamily="18" charset="0"/>
              </a:rPr>
              <a:t>Rake’s </a:t>
            </a:r>
            <a:r>
              <a:rPr lang="en-GB" sz="7200" dirty="0" smtClean="0">
                <a:latin typeface="Georgia" panose="02040502050405020303" pitchFamily="18" charset="0"/>
              </a:rPr>
              <a:t>Progress</a:t>
            </a:r>
            <a:endParaRPr lang="en-GB" sz="7200" dirty="0">
              <a:latin typeface="Georgia" panose="02040502050405020303" pitchFamily="18" charset="0"/>
            </a:endParaRPr>
          </a:p>
        </p:txBody>
      </p:sp>
      <p:sp>
        <p:nvSpPr>
          <p:cNvPr id="3" name="Subtitle 2"/>
          <p:cNvSpPr>
            <a:spLocks noGrp="1"/>
          </p:cNvSpPr>
          <p:nvPr>
            <p:ph type="subTitle" idx="1"/>
          </p:nvPr>
        </p:nvSpPr>
        <p:spPr/>
        <p:txBody>
          <a:bodyPr/>
          <a:lstStyle/>
          <a:p>
            <a:endParaRPr lang="en-GB" dirty="0" smtClean="0"/>
          </a:p>
          <a:p>
            <a:endParaRPr lang="en-GB" dirty="0"/>
          </a:p>
          <a:p>
            <a:r>
              <a:rPr lang="en-GB" sz="3600" dirty="0">
                <a:latin typeface="Georgia" panose="02040502050405020303" pitchFamily="18" charset="0"/>
              </a:rPr>
              <a:t>A Slide Show by David Beales</a:t>
            </a:r>
          </a:p>
          <a:p>
            <a:endParaRPr lang="en-GB" dirty="0"/>
          </a:p>
        </p:txBody>
      </p:sp>
    </p:spTree>
    <p:extLst>
      <p:ext uri="{BB962C8B-B14F-4D97-AF65-F5344CB8AC3E}">
        <p14:creationId xmlns:p14="http://schemas.microsoft.com/office/powerpoint/2010/main" val="3740167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2439" y="1112366"/>
            <a:ext cx="7482625" cy="5016758"/>
          </a:xfrm>
          <a:prstGeom prst="rect">
            <a:avLst/>
          </a:prstGeom>
        </p:spPr>
        <p:txBody>
          <a:bodyPr wrap="square">
            <a:spAutoFit/>
          </a:bodyPr>
          <a:lstStyle/>
          <a:p>
            <a:pPr algn="just" hangingPunct="0">
              <a:spcAft>
                <a:spcPts val="0"/>
              </a:spcAft>
            </a:pP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The Rake became addicted but ran out of money. So he went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to the dealer and threw himself on his mercy. The dealer did not seem in the least bit surprised at the Rakes problem. ‘I have some kittens and can find no home for them. If you could see your way to drowning said kittens, I will pay you in kind, a small amount of heroin to last you until you find some money‘. </a:t>
            </a:r>
            <a:endParaRPr lang="en-GB" sz="3200" kern="1400" dirty="0">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353036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512" y="316992"/>
            <a:ext cx="8570976" cy="6224016"/>
          </a:xfrm>
          <a:prstGeom prst="rect">
            <a:avLst/>
          </a:prstGeom>
        </p:spPr>
      </p:pic>
    </p:spTree>
    <p:extLst>
      <p:ext uri="{BB962C8B-B14F-4D97-AF65-F5344CB8AC3E}">
        <p14:creationId xmlns:p14="http://schemas.microsoft.com/office/powerpoint/2010/main" val="137023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9109" y="1685784"/>
            <a:ext cx="6220495" cy="4031873"/>
          </a:xfrm>
          <a:prstGeom prst="rect">
            <a:avLst/>
          </a:prstGeom>
        </p:spPr>
        <p:txBody>
          <a:bodyPr wrap="square">
            <a:spAutoFit/>
          </a:bodyPr>
          <a:lstStyle/>
          <a:p>
            <a:pPr algn="just" hangingPunct="0">
              <a:spcAft>
                <a:spcPts val="0"/>
              </a:spcAft>
            </a:pP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‘Drown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the kittens, not in the bath at home, no need for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anyone to know</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The Rake said to himself. He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made his way down to the underground river and did the wicked deed, saving a kitten as present for his girlfriend.</a:t>
            </a:r>
            <a:endParaRPr lang="en-GB" sz="3200" kern="1400" dirty="0">
              <a:latin typeface="Georgia" panose="02040502050405020303" pitchFamily="18" charset="0"/>
              <a:ea typeface="Times New Roman" panose="02020603050405020304" pitchFamily="18" charset="0"/>
            </a:endParaRPr>
          </a:p>
          <a:p>
            <a:pPr algn="just" hangingPunct="0">
              <a:spcAft>
                <a:spcPts val="0"/>
              </a:spcAft>
            </a:pPr>
            <a:r>
              <a:rPr lang="en-GB" sz="3200" kern="1400" dirty="0">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en-GB" sz="3200" kern="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498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459" y="0"/>
            <a:ext cx="5555081" cy="6858000"/>
          </a:xfrm>
          <a:prstGeom prst="rect">
            <a:avLst/>
          </a:prstGeom>
        </p:spPr>
      </p:pic>
    </p:spTree>
    <p:extLst>
      <p:ext uri="{BB962C8B-B14F-4D97-AF65-F5344CB8AC3E}">
        <p14:creationId xmlns:p14="http://schemas.microsoft.com/office/powerpoint/2010/main" val="3924552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5920" y="1364639"/>
            <a:ext cx="8731876" cy="4401205"/>
          </a:xfrm>
          <a:prstGeom prst="rect">
            <a:avLst/>
          </a:prstGeom>
        </p:spPr>
        <p:txBody>
          <a:bodyPr wrap="square">
            <a:spAutoFit/>
          </a:bodyPr>
          <a:lstStyle/>
          <a:p>
            <a:pPr algn="just" hangingPunct="0">
              <a:spcAft>
                <a:spcPts val="0"/>
              </a:spcAft>
            </a:pPr>
            <a:r>
              <a:rPr lang="en-GB" sz="2800" kern="1400" dirty="0" smtClean="0">
                <a:latin typeface="Georgia" panose="02040502050405020303" pitchFamily="18" charset="0"/>
                <a:ea typeface="Times New Roman" panose="02020603050405020304" pitchFamily="18" charset="0"/>
                <a:cs typeface="Franklin Gothic Medium" panose="020B0603020102020204" pitchFamily="34" charset="0"/>
              </a:rPr>
              <a:t>Desperate for money to buy drugs the Rake and his girlfriend went out mugging. They </a:t>
            </a:r>
            <a:r>
              <a:rPr lang="en-GB" sz="2800" kern="1400" dirty="0">
                <a:latin typeface="Georgia" panose="02040502050405020303" pitchFamily="18" charset="0"/>
                <a:ea typeface="Times New Roman" panose="02020603050405020304" pitchFamily="18" charset="0"/>
                <a:cs typeface="Franklin Gothic Medium" panose="020B0603020102020204" pitchFamily="34" charset="0"/>
              </a:rPr>
              <a:t>waited for a suitable victim. A young </a:t>
            </a:r>
            <a:r>
              <a:rPr lang="en-GB" sz="2800" kern="1400" dirty="0" smtClean="0">
                <a:latin typeface="Georgia" panose="02040502050405020303" pitchFamily="18" charset="0"/>
                <a:ea typeface="Times New Roman" panose="02020603050405020304" pitchFamily="18" charset="0"/>
                <a:cs typeface="Franklin Gothic Medium" panose="020B0603020102020204" pitchFamily="34" charset="0"/>
              </a:rPr>
              <a:t>girl, mentally </a:t>
            </a:r>
            <a:r>
              <a:rPr lang="en-GB" sz="2800" kern="1400" dirty="0">
                <a:latin typeface="Georgia" panose="02040502050405020303" pitchFamily="18" charset="0"/>
                <a:ea typeface="Times New Roman" panose="02020603050405020304" pitchFamily="18" charset="0"/>
                <a:cs typeface="Franklin Gothic Medium" panose="020B0603020102020204" pitchFamily="34" charset="0"/>
              </a:rPr>
              <a:t>a bit young for her age was walking towards the Rake and his girlfriend holding  a purse in one hand and a teddy bear in the other. This is providence thought the Rake who threatened the girl with a knife, and took her purse. Run said the Rake to his girlfriend, and when they felt they were far enough from their victim they opened the purse to find a £20 note. </a:t>
            </a:r>
            <a:endParaRPr lang="en-GB" sz="2800" kern="1400" dirty="0">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210664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417" y="389435"/>
            <a:ext cx="8100000" cy="6060629"/>
          </a:xfrm>
          <a:prstGeom prst="rect">
            <a:avLst/>
          </a:prstGeom>
        </p:spPr>
      </p:pic>
    </p:spTree>
    <p:extLst>
      <p:ext uri="{BB962C8B-B14F-4D97-AF65-F5344CB8AC3E}">
        <p14:creationId xmlns:p14="http://schemas.microsoft.com/office/powerpoint/2010/main" val="236325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741" y="2009104"/>
            <a:ext cx="8010660" cy="2553372"/>
          </a:xfrm>
        </p:spPr>
        <p:txBody>
          <a:bodyPr>
            <a:normAutofit/>
          </a:bodyPr>
          <a:lstStyle/>
          <a:p>
            <a:pPr algn="just"/>
            <a:endParaRPr lang="en-GB" sz="4000" dirty="0">
              <a:latin typeface="Georgia" panose="02040502050405020303" pitchFamily="18" charset="0"/>
            </a:endParaRPr>
          </a:p>
        </p:txBody>
      </p:sp>
      <p:sp>
        <p:nvSpPr>
          <p:cNvPr id="3" name="Text Placeholder 2"/>
          <p:cNvSpPr>
            <a:spLocks noGrp="1"/>
          </p:cNvSpPr>
          <p:nvPr>
            <p:ph type="body" idx="1"/>
          </p:nvPr>
        </p:nvSpPr>
        <p:spPr>
          <a:xfrm>
            <a:off x="2176530" y="1416676"/>
            <a:ext cx="7753081" cy="4520485"/>
          </a:xfrm>
        </p:spPr>
        <p:txBody>
          <a:bodyPr>
            <a:noAutofit/>
          </a:bodyPr>
          <a:lstStyle/>
          <a:p>
            <a:pPr algn="just"/>
            <a:r>
              <a:rPr lang="en-GB" sz="3200" dirty="0">
                <a:latin typeface="Georgia" panose="02040502050405020303" pitchFamily="18" charset="0"/>
              </a:rPr>
              <a:t>And still the rake </a:t>
            </a:r>
            <a:r>
              <a:rPr lang="en-GB" sz="3200" dirty="0" smtClean="0">
                <a:latin typeface="Georgia" panose="02040502050405020303" pitchFamily="18" charset="0"/>
              </a:rPr>
              <a:t>was </a:t>
            </a:r>
            <a:r>
              <a:rPr lang="en-GB" sz="3200" dirty="0">
                <a:latin typeface="Georgia" panose="02040502050405020303" pitchFamily="18" charset="0"/>
              </a:rPr>
              <a:t>obliged to return to the local drug den to score.</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 The dealer was not pleased with the Rake for wanting such small amounts. I will give you more but you will have to pay me by Friday and have enough to buy the same again.</a:t>
            </a:r>
            <a:r>
              <a:rPr lang="en-GB" sz="3200" kern="1400" dirty="0">
                <a:latin typeface="Georgia" panose="02040502050405020303" pitchFamily="18" charset="0"/>
                <a:ea typeface="Times New Roman" panose="02020603050405020304" pitchFamily="18" charset="0"/>
              </a:rPr>
              <a:t/>
            </a:r>
            <a:br>
              <a:rPr lang="en-GB" sz="3200" kern="1400" dirty="0">
                <a:latin typeface="Georgia" panose="02040502050405020303" pitchFamily="18" charset="0"/>
                <a:ea typeface="Times New Roman" panose="02020603050405020304" pitchFamily="18" charset="0"/>
              </a:rPr>
            </a:br>
            <a:endParaRPr lang="en-GB" sz="3200" dirty="0"/>
          </a:p>
        </p:txBody>
      </p:sp>
    </p:spTree>
    <p:extLst>
      <p:ext uri="{BB962C8B-B14F-4D97-AF65-F5344CB8AC3E}">
        <p14:creationId xmlns:p14="http://schemas.microsoft.com/office/powerpoint/2010/main" val="260054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069" y="356499"/>
            <a:ext cx="4752000" cy="6142133"/>
          </a:xfrm>
          <a:prstGeom prst="rect">
            <a:avLst/>
          </a:prstGeom>
        </p:spPr>
      </p:pic>
    </p:spTree>
    <p:extLst>
      <p:ext uri="{BB962C8B-B14F-4D97-AF65-F5344CB8AC3E}">
        <p14:creationId xmlns:p14="http://schemas.microsoft.com/office/powerpoint/2010/main" val="276445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7593" y="244699"/>
            <a:ext cx="6439437" cy="6494085"/>
          </a:xfrm>
          <a:prstGeom prst="rect">
            <a:avLst/>
          </a:prstGeom>
        </p:spPr>
        <p:txBody>
          <a:bodyPr wrap="square">
            <a:spAutoFit/>
          </a:bodyPr>
          <a:lstStyle/>
          <a:p>
            <a:pPr algn="just" hangingPunct="0">
              <a:spcAft>
                <a:spcPts val="0"/>
              </a:spcAft>
            </a:pP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I will try to rip off some customers by dealing on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the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street, but I wont be able to do that for long maybe only once or twice. Word gets around. You will have to go on the game until something turns up. At first the Rake’s girlfriend refused. Then he suggested they mug the customers. Tell them they have to come back to your place and I’ll be waiting around the corner. But after a while she went with the customers in their cars.</a:t>
            </a:r>
            <a:endParaRPr lang="en-GB" sz="3200" kern="1400" dirty="0">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786876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736" y="272936"/>
            <a:ext cx="8280000" cy="6256722"/>
          </a:xfrm>
          <a:prstGeom prst="rect">
            <a:avLst/>
          </a:prstGeom>
        </p:spPr>
      </p:pic>
    </p:spTree>
    <p:extLst>
      <p:ext uri="{BB962C8B-B14F-4D97-AF65-F5344CB8AC3E}">
        <p14:creationId xmlns:p14="http://schemas.microsoft.com/office/powerpoint/2010/main" val="89600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377" y="321973"/>
            <a:ext cx="7959143" cy="5767678"/>
          </a:xfrm>
        </p:spPr>
        <p:txBody>
          <a:bodyPr>
            <a:noAutofit/>
          </a:bodyPr>
          <a:lstStyle/>
          <a:p>
            <a:pPr algn="just" hangingPunct="0">
              <a:spcAft>
                <a:spcPts val="0"/>
              </a:spcAft>
            </a:pPr>
            <a:r>
              <a:rPr lang="en-US" sz="3200" kern="1400" dirty="0" smtClean="0">
                <a:latin typeface="Georgia" panose="02040502050405020303" pitchFamily="18" charset="0"/>
                <a:ea typeface="Times New Roman" panose="02020603050405020304" pitchFamily="18" charset="0"/>
                <a:cs typeface="Franklin Gothic Medium" panose="020B0603020102020204" pitchFamily="34" charset="0"/>
              </a:rPr>
              <a:t/>
            </a:r>
            <a:br>
              <a:rPr lang="en-US" sz="3200" kern="1400" dirty="0" smtClean="0">
                <a:latin typeface="Georgia" panose="02040502050405020303" pitchFamily="18" charset="0"/>
                <a:ea typeface="Times New Roman" panose="02020603050405020304" pitchFamily="18" charset="0"/>
                <a:cs typeface="Franklin Gothic Medium" panose="020B0603020102020204" pitchFamily="34" charset="0"/>
              </a:rPr>
            </a:br>
            <a:r>
              <a:rPr lang="en-US" sz="3200" kern="1400" dirty="0">
                <a:latin typeface="Georgia" panose="02040502050405020303" pitchFamily="18" charset="0"/>
                <a:ea typeface="Times New Roman" panose="02020603050405020304" pitchFamily="18" charset="0"/>
                <a:cs typeface="Franklin Gothic Medium" panose="020B0603020102020204" pitchFamily="34" charset="0"/>
              </a:rPr>
              <a:t/>
            </a:r>
            <a:br>
              <a:rPr lang="en-US" sz="3200" kern="1400" dirty="0">
                <a:latin typeface="Georgia" panose="02040502050405020303" pitchFamily="18" charset="0"/>
                <a:ea typeface="Times New Roman" panose="02020603050405020304" pitchFamily="18" charset="0"/>
                <a:cs typeface="Franklin Gothic Medium" panose="020B0603020102020204" pitchFamily="34" charset="0"/>
              </a:rPr>
            </a:br>
            <a:r>
              <a:rPr lang="en-US" sz="3200" kern="1400" dirty="0" smtClean="0">
                <a:latin typeface="Georgia" panose="02040502050405020303" pitchFamily="18" charset="0"/>
                <a:ea typeface="Times New Roman" panose="02020603050405020304" pitchFamily="18" charset="0"/>
                <a:cs typeface="Franklin Gothic Medium" panose="020B0603020102020204" pitchFamily="34" charset="0"/>
              </a:rPr>
              <a:t>The </a:t>
            </a:r>
            <a:r>
              <a:rPr lang="en-US" sz="3200" kern="1400" dirty="0">
                <a:latin typeface="Georgia" panose="02040502050405020303" pitchFamily="18" charset="0"/>
                <a:ea typeface="Times New Roman" panose="02020603050405020304" pitchFamily="18" charset="0"/>
                <a:cs typeface="Franklin Gothic Medium" panose="020B0603020102020204" pitchFamily="34" charset="0"/>
              </a:rPr>
              <a:t>Rake was overcome by loneliness and took refuge with the addicts. They seemed friendly, welcoming him into their </a:t>
            </a:r>
            <a:r>
              <a:rPr lang="en-US" sz="3200" kern="1400" dirty="0" smtClean="0">
                <a:latin typeface="Georgia" panose="02040502050405020303" pitchFamily="18" charset="0"/>
                <a:ea typeface="Times New Roman" panose="02020603050405020304" pitchFamily="18" charset="0"/>
                <a:cs typeface="Franklin Gothic Medium" panose="020B0603020102020204" pitchFamily="34" charset="0"/>
              </a:rPr>
              <a:t>company once he had </a:t>
            </a:r>
            <a:r>
              <a:rPr lang="en-US" sz="3200" kern="1400" dirty="0" smtClean="0">
                <a:latin typeface="Georgia" panose="02040502050405020303" pitchFamily="18" charset="0"/>
                <a:ea typeface="Times New Roman" panose="02020603050405020304" pitchFamily="18" charset="0"/>
                <a:cs typeface="Franklin Gothic Medium" panose="020B0603020102020204" pitchFamily="34" charset="0"/>
              </a:rPr>
              <a:t>reassured </a:t>
            </a:r>
            <a:r>
              <a:rPr lang="en-US" sz="3200" kern="1400" dirty="0">
                <a:latin typeface="Georgia" panose="02040502050405020303" pitchFamily="18" charset="0"/>
                <a:ea typeface="Times New Roman" panose="02020603050405020304" pitchFamily="18" charset="0"/>
                <a:cs typeface="Franklin Gothic Medium" panose="020B0603020102020204" pitchFamily="34" charset="0"/>
              </a:rPr>
              <a:t>them that he was not a </a:t>
            </a:r>
            <a:r>
              <a:rPr lang="en-US" sz="3200" kern="1400" dirty="0" smtClean="0">
                <a:latin typeface="Georgia" panose="02040502050405020303" pitchFamily="18" charset="0"/>
                <a:ea typeface="Times New Roman" panose="02020603050405020304" pitchFamily="18" charset="0"/>
                <a:cs typeface="Franklin Gothic Medium" panose="020B0603020102020204" pitchFamily="34" charset="0"/>
              </a:rPr>
              <a:t>plainclothes policeman. </a:t>
            </a:r>
            <a:r>
              <a:rPr lang="en-US" sz="3200" kern="1400" dirty="0" smtClean="0">
                <a:latin typeface="Georgia" panose="02040502050405020303" pitchFamily="18" charset="0"/>
                <a:ea typeface="Times New Roman" panose="02020603050405020304" pitchFamily="18" charset="0"/>
                <a:cs typeface="Franklin Gothic Medium" panose="020B0603020102020204" pitchFamily="34" charset="0"/>
              </a:rPr>
              <a:t>They </a:t>
            </a:r>
            <a:r>
              <a:rPr lang="en-US" sz="3200" kern="1400" dirty="0">
                <a:latin typeface="Georgia" panose="02040502050405020303" pitchFamily="18" charset="0"/>
                <a:ea typeface="Times New Roman" panose="02020603050405020304" pitchFamily="18" charset="0"/>
                <a:cs typeface="Franklin Gothic Medium" panose="020B0603020102020204" pitchFamily="34" charset="0"/>
              </a:rPr>
              <a:t>even offered him a free fix of heroin, and he accepted. He enjoyed the effect of the drug, and felt initiated. ‘I would like to buy some heroin’ he announced to his new friends and they smiled to each other as one of them asked how much would he be requiring.</a:t>
            </a:r>
            <a:endParaRPr lang="en-GB" sz="3200" kern="1400" dirty="0">
              <a:latin typeface="Georgia" panose="02040502050405020303" pitchFamily="18" charset="0"/>
              <a:ea typeface="Times New Roman" panose="02020603050405020304" pitchFamily="18" charset="0"/>
            </a:endParaRPr>
          </a:p>
        </p:txBody>
      </p:sp>
      <p:sp>
        <p:nvSpPr>
          <p:cNvPr id="3" name="Text Placeholder 2"/>
          <p:cNvSpPr>
            <a:spLocks noGrp="1"/>
          </p:cNvSpPr>
          <p:nvPr>
            <p:ph type="body" idx="1"/>
          </p:nvPr>
        </p:nvSpPr>
        <p:spPr>
          <a:xfrm>
            <a:off x="1068946" y="6568224"/>
            <a:ext cx="9982290" cy="1313645"/>
          </a:xfrm>
        </p:spPr>
        <p:txBody>
          <a:bodyPr/>
          <a:lstStyle/>
          <a:p>
            <a:endParaRPr lang="en-GB" dirty="0"/>
          </a:p>
        </p:txBody>
      </p:sp>
    </p:spTree>
    <p:extLst>
      <p:ext uri="{BB962C8B-B14F-4D97-AF65-F5344CB8AC3E}">
        <p14:creationId xmlns:p14="http://schemas.microsoft.com/office/powerpoint/2010/main" val="1804453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4970" y="339840"/>
            <a:ext cx="6096000" cy="6001643"/>
          </a:xfrm>
          <a:prstGeom prst="rect">
            <a:avLst/>
          </a:prstGeom>
        </p:spPr>
        <p:txBody>
          <a:bodyPr>
            <a:spAutoFit/>
          </a:bodyPr>
          <a:lstStyle/>
          <a:p>
            <a:pPr algn="just" hangingPunct="0"/>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For a while the Rake’s girlfriends immoral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earnings, and their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benefit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payments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kept them in heroin. The Rake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noticed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that the dealer and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his customers were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too sick to say much.</a:t>
            </a:r>
            <a:endParaRPr lang="en-GB" sz="3200" kern="1400" dirty="0">
              <a:latin typeface="Georgia" panose="02040502050405020303" pitchFamily="18" charset="0"/>
              <a:ea typeface="Times New Roman" panose="02020603050405020304" pitchFamily="18" charset="0"/>
            </a:endParaRPr>
          </a:p>
          <a:p>
            <a:pPr algn="just" hangingPunct="0">
              <a:spcAft>
                <a:spcPts val="0"/>
              </a:spcAft>
            </a:pP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One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night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the Rake and his girlfriend tried to socialise,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attending a seedy party in the back streets,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but they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felt alienated and went home despondent. </a:t>
            </a:r>
            <a:endParaRPr lang="en-GB" sz="3200" kern="1400" dirty="0">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312733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417" y="0"/>
            <a:ext cx="8811166" cy="6858000"/>
          </a:xfrm>
          <a:prstGeom prst="rect">
            <a:avLst/>
          </a:prstGeom>
        </p:spPr>
      </p:pic>
    </p:spTree>
    <p:extLst>
      <p:ext uri="{BB962C8B-B14F-4D97-AF65-F5344CB8AC3E}">
        <p14:creationId xmlns:p14="http://schemas.microsoft.com/office/powerpoint/2010/main" val="12603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315" y="1709738"/>
            <a:ext cx="8358390" cy="2852737"/>
          </a:xfrm>
        </p:spPr>
        <p:txBody>
          <a:bodyPr>
            <a:normAutofit fontScale="90000"/>
          </a:bodyPr>
          <a:lstStyle/>
          <a:p>
            <a:pPr algn="just"/>
            <a:r>
              <a:rPr lang="en-GB" sz="4000" dirty="0" smtClean="0">
                <a:latin typeface="Georgia" panose="02040502050405020303" pitchFamily="18" charset="0"/>
              </a:rPr>
              <a:t>They were both sick. On the way back from the party the Rakes girlfriend suggested that </a:t>
            </a:r>
            <a:r>
              <a:rPr lang="en-GB" sz="4000" dirty="0" smtClean="0">
                <a:latin typeface="Georgia" panose="02040502050405020303" pitchFamily="18" charset="0"/>
              </a:rPr>
              <a:t>they </a:t>
            </a:r>
            <a:r>
              <a:rPr lang="en-GB" sz="4000" dirty="0" smtClean="0">
                <a:latin typeface="Georgia" panose="02040502050405020303" pitchFamily="18" charset="0"/>
              </a:rPr>
              <a:t>walk back by the river, perhaps walk over the bridge. ‘While we‘re still high’, she said. The Rake knew why.</a:t>
            </a:r>
            <a:endParaRPr lang="en-GB" sz="4000" dirty="0">
              <a:latin typeface="Georgia" panose="02040502050405020303" pitchFamily="18"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831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7381" y="0"/>
            <a:ext cx="4937238" cy="6858000"/>
          </a:xfrm>
          <a:prstGeom prst="rect">
            <a:avLst/>
          </a:prstGeom>
        </p:spPr>
      </p:pic>
    </p:spTree>
    <p:extLst>
      <p:ext uri="{BB962C8B-B14F-4D97-AF65-F5344CB8AC3E}">
        <p14:creationId xmlns:p14="http://schemas.microsoft.com/office/powerpoint/2010/main" val="3812265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99" y="682579"/>
            <a:ext cx="8461419" cy="5693866"/>
          </a:xfrm>
          <a:prstGeom prst="rect">
            <a:avLst/>
          </a:prstGeom>
        </p:spPr>
        <p:txBody>
          <a:bodyPr wrap="square">
            <a:spAutoFit/>
          </a:bodyPr>
          <a:lstStyle/>
          <a:p>
            <a:pPr algn="just" hangingPunct="0">
              <a:spcAft>
                <a:spcPts val="0"/>
              </a:spcAft>
            </a:pPr>
            <a:r>
              <a:rPr lang="en-GB" sz="2800" kern="1400" dirty="0">
                <a:latin typeface="Georgia" panose="02040502050405020303" pitchFamily="18" charset="0"/>
                <a:ea typeface="Times New Roman" panose="02020603050405020304" pitchFamily="18" charset="0"/>
                <a:cs typeface="Franklin Gothic Medium" panose="020B0603020102020204" pitchFamily="34" charset="0"/>
              </a:rPr>
              <a:t>They were so preoccupied with their misery that they did not notice an off duty police officer who was watching them jump from the road that ran by the river. He jumped in to try and save them, but the Rake’s girlfriend was swept away by a strong current. He reached the Rake. ‘</a:t>
            </a:r>
            <a:r>
              <a:rPr lang="en-GB" sz="2800" kern="1400" dirty="0" smtClean="0">
                <a:latin typeface="Georgia" panose="02040502050405020303" pitchFamily="18" charset="0"/>
                <a:ea typeface="Times New Roman" panose="02020603050405020304" pitchFamily="18" charset="0"/>
                <a:cs typeface="Franklin Gothic Medium" panose="020B0603020102020204" pitchFamily="34" charset="0"/>
              </a:rPr>
              <a:t>Don’t </a:t>
            </a:r>
            <a:r>
              <a:rPr lang="en-GB" sz="2800" kern="1400" dirty="0">
                <a:latin typeface="Georgia" panose="02040502050405020303" pitchFamily="18" charset="0"/>
                <a:ea typeface="Times New Roman" panose="02020603050405020304" pitchFamily="18" charset="0"/>
                <a:cs typeface="Franklin Gothic Medium" panose="020B0603020102020204" pitchFamily="34" charset="0"/>
              </a:rPr>
              <a:t>struggle or we’ll both drown’. The Rake was glad to be saved. </a:t>
            </a:r>
            <a:r>
              <a:rPr lang="en-GB" sz="2800" kern="1400" dirty="0" smtClean="0">
                <a:latin typeface="Georgia" panose="02040502050405020303" pitchFamily="18" charset="0"/>
                <a:ea typeface="Times New Roman" panose="02020603050405020304" pitchFamily="18" charset="0"/>
                <a:cs typeface="Franklin Gothic Medium" panose="020B0603020102020204" pitchFamily="34" charset="0"/>
              </a:rPr>
              <a:t>‘</a:t>
            </a:r>
            <a:r>
              <a:rPr lang="en-GB" sz="2800" kern="1400" dirty="0">
                <a:latin typeface="Georgia" panose="02040502050405020303" pitchFamily="18" charset="0"/>
                <a:ea typeface="Times New Roman" panose="02020603050405020304" pitchFamily="18" charset="0"/>
                <a:cs typeface="Franklin Gothic Medium" panose="020B0603020102020204" pitchFamily="34" charset="0"/>
              </a:rPr>
              <a:t>I’m alright now, I can make my way home’. ‘Its not as simple as that‘, said the off duty policeman. </a:t>
            </a:r>
            <a:r>
              <a:rPr lang="en-GB" sz="2800" kern="1400" dirty="0" smtClean="0">
                <a:latin typeface="Georgia" panose="02040502050405020303" pitchFamily="18" charset="0"/>
                <a:ea typeface="Times New Roman" panose="02020603050405020304" pitchFamily="18" charset="0"/>
                <a:cs typeface="Franklin Gothic Medium" panose="020B0603020102020204" pitchFamily="34" charset="0"/>
              </a:rPr>
              <a:t>‘Taking </a:t>
            </a:r>
            <a:r>
              <a:rPr lang="en-GB" sz="2800" kern="1400" dirty="0">
                <a:latin typeface="Georgia" panose="02040502050405020303" pitchFamily="18" charset="0"/>
                <a:ea typeface="Times New Roman" panose="02020603050405020304" pitchFamily="18" charset="0"/>
                <a:cs typeface="Franklin Gothic Medium" panose="020B0603020102020204" pitchFamily="34" charset="0"/>
              </a:rPr>
              <a:t>part in a suicide pact is a crime and so I have to place you under </a:t>
            </a:r>
            <a:r>
              <a:rPr lang="en-GB" sz="2800" kern="1400" dirty="0" smtClean="0">
                <a:latin typeface="Georgia" panose="02040502050405020303" pitchFamily="18" charset="0"/>
                <a:ea typeface="Times New Roman" panose="02020603050405020304" pitchFamily="18" charset="0"/>
                <a:cs typeface="Franklin Gothic Medium" panose="020B0603020102020204" pitchFamily="34" charset="0"/>
              </a:rPr>
              <a:t>arrest’. His girlfriend was </a:t>
            </a:r>
            <a:r>
              <a:rPr lang="en-GB" sz="2800" kern="1400" dirty="0">
                <a:latin typeface="Georgia" panose="02040502050405020303" pitchFamily="18" charset="0"/>
                <a:ea typeface="Times New Roman" panose="02020603050405020304" pitchFamily="18" charset="0"/>
                <a:cs typeface="Franklin Gothic Medium" panose="020B0603020102020204" pitchFamily="34" charset="0"/>
              </a:rPr>
              <a:t>not so lucky, her dead body was found washed up on the riverbank a couple of miles up the river.</a:t>
            </a:r>
            <a:endParaRPr lang="en-GB" sz="2800" kern="1400" dirty="0">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1335627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30" y="-1275008"/>
            <a:ext cx="10515600" cy="4214745"/>
          </a:xfrm>
        </p:spPr>
        <p:txBody>
          <a:bodyPr/>
          <a:lstStyle/>
          <a:p>
            <a:r>
              <a:rPr lang="en-GB" dirty="0" smtClean="0">
                <a:latin typeface="Georgia" panose="02040502050405020303" pitchFamily="18" charset="0"/>
              </a:rPr>
              <a:t>                    The End</a:t>
            </a:r>
            <a:endParaRPr lang="en-GB" dirty="0">
              <a:latin typeface="Georgia" panose="02040502050405020303" pitchFamily="18"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9761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445" y="0"/>
            <a:ext cx="9185109" cy="6858000"/>
          </a:xfrm>
          <a:prstGeom prst="rect">
            <a:avLst/>
          </a:prstGeom>
        </p:spPr>
      </p:pic>
    </p:spTree>
    <p:extLst>
      <p:ext uri="{BB962C8B-B14F-4D97-AF65-F5344CB8AC3E}">
        <p14:creationId xmlns:p14="http://schemas.microsoft.com/office/powerpoint/2010/main" val="331959945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69" y="-103031"/>
            <a:ext cx="7765962" cy="3583681"/>
          </a:xfrm>
        </p:spPr>
        <p:txBody>
          <a:bodyPr>
            <a:normAutofit/>
          </a:bodyPr>
          <a:lstStyle/>
          <a:p>
            <a:pPr algn="just"/>
            <a:r>
              <a:rPr lang="en-GB" sz="3600" dirty="0" smtClean="0">
                <a:latin typeface="Georgia" panose="02040502050405020303" pitchFamily="18" charset="0"/>
              </a:rPr>
              <a:t>After a while the heroin user drifts into addiction with its attendant tragedies</a:t>
            </a:r>
            <a:endParaRPr lang="en-GB" sz="3600" dirty="0">
              <a:latin typeface="Georgia" panose="02040502050405020303" pitchFamily="18"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6626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411" y="0"/>
            <a:ext cx="4931178" cy="6858000"/>
          </a:xfrm>
          <a:prstGeom prst="rect">
            <a:avLst/>
          </a:prstGeom>
        </p:spPr>
      </p:pic>
    </p:spTree>
    <p:extLst>
      <p:ext uri="{BB962C8B-B14F-4D97-AF65-F5344CB8AC3E}">
        <p14:creationId xmlns:p14="http://schemas.microsoft.com/office/powerpoint/2010/main" val="234978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201" y="1262128"/>
            <a:ext cx="7134897" cy="1935185"/>
          </a:xfrm>
        </p:spPr>
        <p:txBody>
          <a:bodyPr>
            <a:normAutofit/>
          </a:bodyPr>
          <a:lstStyle/>
          <a:p>
            <a:pPr algn="just"/>
            <a:r>
              <a:rPr lang="en-GB" sz="3600" dirty="0" smtClean="0">
                <a:latin typeface="Georgia" panose="02040502050405020303" pitchFamily="18" charset="0"/>
              </a:rPr>
              <a:t>Sometimes the scenes are sordid. Here a naïve drug user is used as a pincushion for sport</a:t>
            </a:r>
            <a:endParaRPr lang="en-GB" sz="3600" dirty="0">
              <a:latin typeface="Georgia" panose="02040502050405020303" pitchFamily="18"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098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546" y="0"/>
            <a:ext cx="5298907" cy="6858000"/>
          </a:xfrm>
          <a:prstGeom prst="rect">
            <a:avLst/>
          </a:prstGeom>
        </p:spPr>
      </p:pic>
    </p:spTree>
    <p:extLst>
      <p:ext uri="{BB962C8B-B14F-4D97-AF65-F5344CB8AC3E}">
        <p14:creationId xmlns:p14="http://schemas.microsoft.com/office/powerpoint/2010/main" val="1955319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5476" y="692697"/>
            <a:ext cx="5537915" cy="5509200"/>
          </a:xfrm>
          <a:prstGeom prst="rect">
            <a:avLst/>
          </a:prstGeom>
        </p:spPr>
        <p:txBody>
          <a:bodyPr wrap="square">
            <a:spAutoFit/>
          </a:bodyPr>
          <a:lstStyle/>
          <a:p>
            <a:pPr algn="just" hangingPunct="0">
              <a:spcAft>
                <a:spcPts val="0"/>
              </a:spcAft>
            </a:pP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The Rake was high, but still alone. He decided to go to a concert. At the concert he met a young woman who recognised as also being a drug user. Soon they were a couple, she moved in with him and they shared the chores. They also continued to use covering for each other when </a:t>
            </a:r>
            <a:r>
              <a:rPr lang="en-GB" sz="3200" kern="1400" dirty="0" smtClean="0">
                <a:latin typeface="Georgia" panose="02040502050405020303" pitchFamily="18" charset="0"/>
                <a:ea typeface="Times New Roman" panose="02020603050405020304" pitchFamily="18" charset="0"/>
                <a:cs typeface="Franklin Gothic Medium" panose="020B0603020102020204" pitchFamily="34" charset="0"/>
              </a:rPr>
              <a:t>they </a:t>
            </a:r>
            <a:r>
              <a:rPr lang="en-GB" sz="3200" kern="1400" dirty="0">
                <a:latin typeface="Georgia" panose="02040502050405020303" pitchFamily="18" charset="0"/>
                <a:ea typeface="Times New Roman" panose="02020603050405020304" pitchFamily="18" charset="0"/>
                <a:cs typeface="Franklin Gothic Medium" panose="020B0603020102020204" pitchFamily="34" charset="0"/>
              </a:rPr>
              <a:t>ran out of heroin</a:t>
            </a:r>
            <a:r>
              <a:rPr lang="en-GB" sz="2400" kern="1400" dirty="0">
                <a:latin typeface="Georgia" panose="02040502050405020303" pitchFamily="18" charset="0"/>
                <a:ea typeface="Times New Roman" panose="02020603050405020304" pitchFamily="18" charset="0"/>
                <a:cs typeface="Franklin Gothic Medium" panose="020B0603020102020204" pitchFamily="34" charset="0"/>
              </a:rPr>
              <a:t>. </a:t>
            </a:r>
            <a:endParaRPr lang="en-GB" sz="2400" kern="1400" dirty="0">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96985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681" y="0"/>
            <a:ext cx="4854638" cy="6858000"/>
          </a:xfrm>
          <a:prstGeom prst="rect">
            <a:avLst/>
          </a:prstGeom>
        </p:spPr>
      </p:pic>
    </p:spTree>
    <p:extLst>
      <p:ext uri="{BB962C8B-B14F-4D97-AF65-F5344CB8AC3E}">
        <p14:creationId xmlns:p14="http://schemas.microsoft.com/office/powerpoint/2010/main" val="37226352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397</TotalTime>
  <Words>745</Words>
  <Application>Microsoft Office PowerPoint</Application>
  <PresentationFormat>Widescreen</PresentationFormat>
  <Paragraphs>20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Franklin Gothic Medium</vt:lpstr>
      <vt:lpstr>Georgia</vt:lpstr>
      <vt:lpstr>Times New Roman</vt:lpstr>
      <vt:lpstr>Office Theme</vt:lpstr>
      <vt:lpstr>The Rake’s Progress</vt:lpstr>
      <vt:lpstr>  The Rake was overcome by loneliness and took refuge with the addicts. They seemed friendly, welcoming him into their company once he had reassured them that he was not a plainclothes policeman. They even offered him a free fix of heroin, and he accepted. He enjoyed the effect of the drug, and felt initiated. ‘I would like to buy some heroin’ he announced to his new friends and they smiled to each other as one of them asked how much would he be requiring.</vt:lpstr>
      <vt:lpstr> </vt:lpstr>
      <vt:lpstr>After a while the heroin user drifts into addiction with its attendant tragedies</vt:lpstr>
      <vt:lpstr>PowerPoint Presentation</vt:lpstr>
      <vt:lpstr>Sometimes the scenes are sordid. Here a naïve drug user is used as a pincushion for 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They were both sick. On the way back from the party the Rakes girlfriend suggested that they walk back by the river, perhaps walk over the bridge. ‘While we‘re still high’, she said. The Rake knew why.</vt:lpstr>
      <vt:lpstr>PowerPoint Presentation</vt:lpstr>
      <vt:lpstr>PowerPoint Presentation</vt:lpstr>
      <vt:lpstr>                    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Beales</dc:creator>
  <cp:lastModifiedBy>David Beales</cp:lastModifiedBy>
  <cp:revision>26</cp:revision>
  <dcterms:created xsi:type="dcterms:W3CDTF">2015-02-08T18:18:52Z</dcterms:created>
  <dcterms:modified xsi:type="dcterms:W3CDTF">2015-03-24T11:27:01Z</dcterms:modified>
</cp:coreProperties>
</file>